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1" r:id="rId4"/>
    <p:sldId id="258" r:id="rId5"/>
    <p:sldId id="260" r:id="rId6"/>
    <p:sldId id="272" r:id="rId7"/>
    <p:sldId id="261" r:id="rId8"/>
    <p:sldId id="275" r:id="rId9"/>
    <p:sldId id="273" r:id="rId10"/>
    <p:sldId id="264" r:id="rId11"/>
    <p:sldId id="265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rpaolo" initials="P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19" autoAdjust="0"/>
    <p:restoredTop sz="91854" autoAdjust="0"/>
  </p:normalViewPr>
  <p:slideViewPr>
    <p:cSldViewPr snapToGrid="0">
      <p:cViewPr varScale="1">
        <p:scale>
          <a:sx n="61" d="100"/>
          <a:sy n="61" d="100"/>
        </p:scale>
        <p:origin x="-448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5418EEA-4DD9-42A7-BB0B-9E34D2C19183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FC662F-D43E-4272-A508-010B24FAE3A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6690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541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982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229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5418EEA-4DD9-42A7-BB0B-9E34D2C19183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FCFC662F-D43E-4272-A508-010B24FAE3A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4572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051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66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594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662F-D43E-4272-A508-010B24FAE3A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975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8EEA-4DD9-42A7-BB0B-9E34D2C19183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FCFC662F-D43E-4272-A508-010B24FAE3AC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9003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5418EEA-4DD9-42A7-BB0B-9E34D2C19183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FCFC662F-D43E-4272-A508-010B24FAE3AC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32120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5418EEA-4DD9-42A7-BB0B-9E34D2C19183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FC662F-D43E-4272-A508-010B24FAE3AC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="" xmlns:p14="http://schemas.microsoft.com/office/powerpoint/2010/main" val="106426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irthdefectsday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89484"/>
            <a:ext cx="10159218" cy="1371600"/>
          </a:xfrm>
          <a:noFill/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World Birth Defects Day 3 March 2018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55002" y="1737360"/>
            <a:ext cx="7190935" cy="1498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 smtClean="0"/>
              <a:t>#</a:t>
            </a:r>
            <a:r>
              <a:rPr lang="en-US" sz="8800" dirty="0" err="1" smtClean="0"/>
              <a:t>WorldBDDay</a:t>
            </a:r>
            <a:endParaRPr lang="en-US" sz="8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49" y="3488788"/>
            <a:ext cx="3923993" cy="2307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03698" y="2640037"/>
            <a:ext cx="4295336" cy="3221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32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684" y="385410"/>
            <a:ext cx="10174516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Your energy is greatly needed!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685" y="1757010"/>
            <a:ext cx="10179278" cy="90317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smtClean="0"/>
              <a:t>Tweet, </a:t>
            </a:r>
            <a:r>
              <a:rPr lang="en-US" sz="4000" dirty="0" err="1" smtClean="0"/>
              <a:t>retweet</a:t>
            </a:r>
            <a:r>
              <a:rPr lang="en-US" sz="4000" dirty="0" smtClean="0"/>
              <a:t>, share and comment. </a:t>
            </a:r>
            <a:r>
              <a:rPr lang="en-US" sz="5200" b="1" dirty="0" smtClean="0">
                <a:solidFill>
                  <a:srgbClr val="0070C0"/>
                </a:solidFill>
              </a:rPr>
              <a:t>Make noise!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47" y="3079100"/>
            <a:ext cx="3741525" cy="29589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41483" y="6095537"/>
            <a:ext cx="37415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© 2014 Arturo </a:t>
            </a:r>
            <a:r>
              <a:rPr lang="en-US" sz="1400" dirty="0" err="1">
                <a:solidFill>
                  <a:schemeClr val="bg1"/>
                </a:solidFill>
              </a:rPr>
              <a:t>Sanabria</a:t>
            </a:r>
            <a:r>
              <a:rPr lang="en-US" sz="1400" dirty="0">
                <a:solidFill>
                  <a:schemeClr val="bg1"/>
                </a:solidFill>
              </a:rPr>
              <a:t>, Courtesy </a:t>
            </a:r>
            <a:r>
              <a:rPr lang="en-US" sz="1400" dirty="0" smtClean="0">
                <a:solidFill>
                  <a:schemeClr val="bg1"/>
                </a:solidFill>
              </a:rPr>
              <a:t>of </a:t>
            </a:r>
            <a:r>
              <a:rPr lang="en-US" sz="1400" dirty="0" err="1" smtClean="0">
                <a:solidFill>
                  <a:schemeClr val="bg1"/>
                </a:solidFill>
              </a:rPr>
              <a:t>Photoshare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0684" y="2976983"/>
            <a:ext cx="5667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4000" dirty="0">
                <a:solidFill>
                  <a:prstClr val="black"/>
                </a:solidFill>
              </a:rPr>
              <a:t>It will increase the reach of </a:t>
            </a:r>
            <a:r>
              <a:rPr lang="en-US" sz="4000" dirty="0" smtClean="0">
                <a:solidFill>
                  <a:prstClr val="black"/>
                </a:solidFill>
              </a:rPr>
              <a:t>worldwide messages </a:t>
            </a:r>
            <a:r>
              <a:rPr lang="en-US" sz="4000" dirty="0">
                <a:solidFill>
                  <a:prstClr val="black"/>
                </a:solidFill>
              </a:rPr>
              <a:t>and expand awareness. 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2" y="383942"/>
            <a:ext cx="1381142" cy="8120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343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998"/>
    </mc:Choice>
    <mc:Fallback>
      <p:transition spd="slow" advTm="699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44" y="1856935"/>
            <a:ext cx="10058400" cy="1632146"/>
          </a:xfrm>
        </p:spPr>
        <p:txBody>
          <a:bodyPr>
            <a:noAutofit/>
          </a:bodyPr>
          <a:lstStyle/>
          <a:p>
            <a:r>
              <a:rPr lang="en-US" sz="6600" dirty="0" smtClean="0"/>
              <a:t>Stay Tuned.</a:t>
            </a:r>
            <a:br>
              <a:rPr lang="en-US" sz="6600" dirty="0" smtClean="0"/>
            </a:br>
            <a:r>
              <a:rPr lang="en-US" sz="6600" dirty="0" smtClean="0"/>
              <a:t>More to come. 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463" y="642594"/>
            <a:ext cx="5576171" cy="55607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2" y="383942"/>
            <a:ext cx="1381142" cy="8120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5026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386"/>
    </mc:Choice>
    <mc:Fallback>
      <p:transition spd="slow" advTm="438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881906"/>
          </a:xfrm>
        </p:spPr>
        <p:txBody>
          <a:bodyPr>
            <a:noAutofit/>
          </a:bodyPr>
          <a:lstStyle/>
          <a:p>
            <a:pPr algn="ctr"/>
            <a:r>
              <a:rPr lang="it-IT" sz="5400" b="1" dirty="0" err="1" smtClean="0">
                <a:solidFill>
                  <a:srgbClr val="0070C0"/>
                </a:solidFill>
              </a:rPr>
              <a:t>Use</a:t>
            </a:r>
            <a:r>
              <a:rPr lang="it-IT" sz="5400" b="1" dirty="0" smtClean="0">
                <a:solidFill>
                  <a:srgbClr val="0070C0"/>
                </a:solidFill>
              </a:rPr>
              <a:t> </a:t>
            </a:r>
            <a:r>
              <a:rPr lang="it-IT" sz="5400" b="1" dirty="0" err="1" smtClean="0">
                <a:solidFill>
                  <a:srgbClr val="0070C0"/>
                </a:solidFill>
              </a:rPr>
              <a:t>this</a:t>
            </a:r>
            <a:r>
              <a:rPr lang="it-IT" sz="5400" b="1" dirty="0" smtClean="0">
                <a:solidFill>
                  <a:srgbClr val="0070C0"/>
                </a:solidFill>
              </a:rPr>
              <a:t> </a:t>
            </a:r>
            <a:r>
              <a:rPr lang="it-IT" sz="5400" b="1" dirty="0" err="1" smtClean="0">
                <a:solidFill>
                  <a:srgbClr val="0070C0"/>
                </a:solidFill>
              </a:rPr>
              <a:t>presentation</a:t>
            </a:r>
            <a:r>
              <a:rPr lang="it-IT" sz="5400" b="1" dirty="0" smtClean="0">
                <a:solidFill>
                  <a:srgbClr val="0070C0"/>
                </a:solidFill>
              </a:rPr>
              <a:t> </a:t>
            </a:r>
            <a:r>
              <a:rPr lang="it-IT" sz="5400" b="1" dirty="0" err="1" smtClean="0">
                <a:solidFill>
                  <a:srgbClr val="0070C0"/>
                </a:solidFill>
              </a:rPr>
              <a:t>as</a:t>
            </a:r>
            <a:r>
              <a:rPr lang="it-IT" sz="5400" b="1" dirty="0" smtClean="0">
                <a:solidFill>
                  <a:srgbClr val="0070C0"/>
                </a:solidFill>
              </a:rPr>
              <a:t> </a:t>
            </a:r>
            <a:r>
              <a:rPr lang="it-IT" sz="5400" b="1" dirty="0" err="1" smtClean="0">
                <a:solidFill>
                  <a:srgbClr val="0070C0"/>
                </a:solidFill>
              </a:rPr>
              <a:t>you</a:t>
            </a:r>
            <a:r>
              <a:rPr lang="it-IT" sz="5400" b="1" dirty="0" smtClean="0">
                <a:solidFill>
                  <a:srgbClr val="0070C0"/>
                </a:solidFill>
              </a:rPr>
              <a:t> </a:t>
            </a:r>
            <a:r>
              <a:rPr lang="it-IT" sz="5400" b="1" dirty="0" err="1" smtClean="0">
                <a:solidFill>
                  <a:srgbClr val="0070C0"/>
                </a:solidFill>
              </a:rPr>
              <a:t>like</a:t>
            </a:r>
            <a:r>
              <a:rPr lang="it-IT" sz="5400" b="1" dirty="0" smtClean="0">
                <a:solidFill>
                  <a:srgbClr val="0070C0"/>
                </a:solidFill>
              </a:rPr>
              <a:t> </a:t>
            </a:r>
            <a:br>
              <a:rPr lang="it-IT" sz="5400" b="1" dirty="0" smtClean="0">
                <a:solidFill>
                  <a:srgbClr val="0070C0"/>
                </a:solidFill>
              </a:rPr>
            </a:br>
            <a:r>
              <a:rPr lang="it-IT" sz="5400" b="1" dirty="0" err="1" smtClean="0">
                <a:solidFill>
                  <a:srgbClr val="0070C0"/>
                </a:solidFill>
              </a:rPr>
              <a:t>Translate</a:t>
            </a:r>
            <a:r>
              <a:rPr lang="it-IT" sz="5400" b="1" dirty="0" smtClean="0">
                <a:solidFill>
                  <a:srgbClr val="0070C0"/>
                </a:solidFill>
              </a:rPr>
              <a:t> </a:t>
            </a:r>
            <a:r>
              <a:rPr lang="it-IT" sz="5400" b="1" dirty="0" err="1" smtClean="0">
                <a:solidFill>
                  <a:srgbClr val="0070C0"/>
                </a:solidFill>
              </a:rPr>
              <a:t>if</a:t>
            </a:r>
            <a:r>
              <a:rPr lang="it-IT" sz="5400" b="1" dirty="0" smtClean="0">
                <a:solidFill>
                  <a:srgbClr val="0070C0"/>
                </a:solidFill>
              </a:rPr>
              <a:t> </a:t>
            </a:r>
            <a:r>
              <a:rPr lang="it-IT" sz="5400" b="1" dirty="0" err="1" smtClean="0">
                <a:solidFill>
                  <a:srgbClr val="0070C0"/>
                </a:solidFill>
              </a:rPr>
              <a:t>needed</a:t>
            </a:r>
            <a:endParaRPr lang="it-IT" sz="54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2" y="383942"/>
            <a:ext cx="1381142" cy="8120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49" y="469557"/>
            <a:ext cx="6562725" cy="5200785"/>
          </a:xfrm>
        </p:spPr>
        <p:txBody>
          <a:bodyPr>
            <a:normAutofit/>
          </a:bodyPr>
          <a:lstStyle/>
          <a:p>
            <a:r>
              <a:rPr lang="en-US" sz="4000" b="1" dirty="0"/>
              <a:t>On</a:t>
            </a:r>
            <a:r>
              <a:rPr lang="en-US" sz="4000" b="1" dirty="0" smtClean="0">
                <a:solidFill>
                  <a:srgbClr val="0070C0"/>
                </a:solidFill>
              </a:rPr>
              <a:t> 3 March 2018</a:t>
            </a:r>
            <a:r>
              <a:rPr lang="en-US" sz="4000" dirty="0" smtClean="0"/>
              <a:t>, </a:t>
            </a:r>
            <a:br>
              <a:rPr lang="en-US" sz="4000" dirty="0" smtClean="0"/>
            </a:br>
            <a:r>
              <a:rPr lang="en-US" sz="3600" b="1" dirty="0" smtClean="0"/>
              <a:t>several worldwide organizations will mark the fourth annual World Birth Defects Day.</a:t>
            </a:r>
            <a:endParaRPr lang="en-US" sz="4000" b="1" dirty="0"/>
          </a:p>
        </p:txBody>
      </p:sp>
      <p:pic>
        <p:nvPicPr>
          <p:cNvPr id="17410" name="Picture 2" descr="http://www.partecipiamo.it/mamma/immagini/mary_cassatt_025_madre_e_figlia_1900.jpg"/>
          <p:cNvPicPr>
            <a:picLocks noChangeAspect="1" noChangeArrowheads="1"/>
          </p:cNvPicPr>
          <p:nvPr/>
        </p:nvPicPr>
        <p:blipFill>
          <a:blip r:embed="rId2" cstate="print"/>
          <a:srcRect l="22626" t="4658" r="21616" b="5520"/>
          <a:stretch>
            <a:fillRect/>
          </a:stretch>
        </p:blipFill>
        <p:spPr bwMode="auto">
          <a:xfrm>
            <a:off x="7219950" y="714375"/>
            <a:ext cx="4381500" cy="52959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9258300" y="5991225"/>
            <a:ext cx="2317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Mary </a:t>
            </a:r>
            <a:r>
              <a:rPr lang="it-IT" sz="1200" dirty="0" err="1" smtClean="0"/>
              <a:t>Cassat</a:t>
            </a:r>
            <a:r>
              <a:rPr lang="it-IT" sz="1200" dirty="0" smtClean="0"/>
              <a:t>:</a:t>
            </a:r>
            <a:r>
              <a:rPr lang="it-IT" sz="1200" dirty="0" err="1" smtClean="0"/>
              <a:t>Mother</a:t>
            </a:r>
            <a:r>
              <a:rPr lang="it-IT" sz="1200" dirty="0" smtClean="0"/>
              <a:t> and son (1900)</a:t>
            </a:r>
            <a:endParaRPr lang="it-IT" sz="1200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2" y="383942"/>
            <a:ext cx="1381142" cy="8120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3396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401"/>
    </mc:Choice>
    <mc:Fallback>
      <p:transition spd="slow" advTm="540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399698"/>
            <a:ext cx="10058400" cy="13716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Birth Defects 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00087" y="1543020"/>
            <a:ext cx="42862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Birth </a:t>
            </a:r>
            <a:r>
              <a:rPr lang="it-IT" sz="2800" b="1" dirty="0" err="1" smtClean="0"/>
              <a:t>defects</a:t>
            </a:r>
            <a:r>
              <a:rPr lang="it-IT" sz="2800" b="1" dirty="0" smtClean="0"/>
              <a:t>, </a:t>
            </a:r>
            <a:r>
              <a:rPr lang="it-IT" sz="2800" b="1" dirty="0" err="1" smtClean="0"/>
              <a:t>also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named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congenital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anomalies</a:t>
            </a:r>
            <a:r>
              <a:rPr lang="it-IT" sz="2800" b="1" dirty="0" smtClean="0"/>
              <a:t>, are  </a:t>
            </a:r>
            <a:r>
              <a:rPr lang="en-US" sz="2800" b="1" dirty="0" smtClean="0"/>
              <a:t>structural or functional anomalies due to prenatally determined  developmental anomalies that can be identified prenatally, at birth, or sometimes may only be detected later in infancy. </a:t>
            </a:r>
            <a:endParaRPr lang="it-IT" sz="2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529263" y="1843078"/>
            <a:ext cx="59721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/>
              <a:t>Examples</a:t>
            </a:r>
            <a:r>
              <a:rPr lang="it-IT" sz="2800" b="1" dirty="0" smtClean="0"/>
              <a:t> of birth </a:t>
            </a:r>
            <a:r>
              <a:rPr lang="it-IT" sz="2800" b="1" dirty="0" err="1" smtClean="0"/>
              <a:t>defects</a:t>
            </a:r>
            <a:endParaRPr lang="it-IT" sz="2800" b="1" dirty="0" smtClean="0"/>
          </a:p>
          <a:p>
            <a:pPr marL="514350" indent="-514350">
              <a:buFont typeface="Wingdings" pitchFamily="2" charset="2"/>
              <a:buChar char="q"/>
            </a:pPr>
            <a:r>
              <a:rPr lang="it-IT" sz="2800" dirty="0" err="1" smtClean="0"/>
              <a:t>Structural</a:t>
            </a:r>
            <a:r>
              <a:rPr lang="it-IT" sz="2800" dirty="0" smtClean="0"/>
              <a:t> 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it-IT" sz="2800" dirty="0" err="1" smtClean="0"/>
              <a:t>Heart</a:t>
            </a:r>
            <a:r>
              <a:rPr lang="it-IT" sz="2800" dirty="0" smtClean="0"/>
              <a:t> Defects, Spina Bifida, </a:t>
            </a:r>
            <a:r>
              <a:rPr lang="it-IT" sz="2800" dirty="0" err="1" smtClean="0"/>
              <a:t>Hypospadias</a:t>
            </a:r>
            <a:r>
              <a:rPr lang="it-IT" sz="2800" dirty="0" smtClean="0"/>
              <a:t>, </a:t>
            </a:r>
            <a:r>
              <a:rPr lang="it-IT" sz="2800" dirty="0" err="1" smtClean="0"/>
              <a:t>Limb</a:t>
            </a:r>
            <a:r>
              <a:rPr lang="it-IT" sz="2800" dirty="0" smtClean="0"/>
              <a:t> </a:t>
            </a:r>
            <a:r>
              <a:rPr lang="it-IT" sz="2800" dirty="0" err="1" smtClean="0"/>
              <a:t>Deficiency</a:t>
            </a:r>
            <a:r>
              <a:rPr lang="it-IT" sz="2800" dirty="0" smtClean="0"/>
              <a:t>, Club </a:t>
            </a:r>
            <a:r>
              <a:rPr lang="it-IT" sz="2800" dirty="0" err="1" smtClean="0"/>
              <a:t>Foot</a:t>
            </a:r>
            <a:r>
              <a:rPr lang="it-IT" sz="2800" dirty="0" smtClean="0"/>
              <a:t>, Down </a:t>
            </a:r>
            <a:r>
              <a:rPr lang="it-IT" sz="2800" dirty="0" err="1" smtClean="0"/>
              <a:t>Syndrome</a:t>
            </a:r>
            <a:endParaRPr lang="it-IT" sz="2800" dirty="0" smtClean="0"/>
          </a:p>
          <a:p>
            <a:pPr marL="514350" indent="-514350">
              <a:buFont typeface="Wingdings" pitchFamily="2" charset="2"/>
              <a:buChar char="q"/>
            </a:pPr>
            <a:r>
              <a:rPr lang="it-IT" sz="2800" dirty="0" err="1" smtClean="0"/>
              <a:t>Functional</a:t>
            </a:r>
            <a:endParaRPr lang="it-IT" sz="2800" dirty="0" smtClean="0"/>
          </a:p>
          <a:p>
            <a:pPr marL="971550" lvl="1" indent="-514350">
              <a:buFont typeface="Wingdings" pitchFamily="2" charset="2"/>
              <a:buChar char="Ø"/>
            </a:pPr>
            <a:r>
              <a:rPr lang="it-IT" sz="2800" dirty="0" err="1" smtClean="0"/>
              <a:t>Metabolic</a:t>
            </a:r>
            <a:r>
              <a:rPr lang="it-IT" sz="2800" dirty="0" smtClean="0"/>
              <a:t> </a:t>
            </a:r>
            <a:r>
              <a:rPr lang="it-IT" sz="2800" dirty="0" err="1" smtClean="0"/>
              <a:t>Diseases</a:t>
            </a:r>
            <a:r>
              <a:rPr lang="it-IT" sz="2800" dirty="0" smtClean="0"/>
              <a:t>, </a:t>
            </a:r>
            <a:r>
              <a:rPr lang="it-IT" sz="2800" dirty="0" err="1" smtClean="0"/>
              <a:t>Hearing</a:t>
            </a:r>
            <a:r>
              <a:rPr lang="it-IT" sz="2800" dirty="0" smtClean="0"/>
              <a:t> Loss, </a:t>
            </a:r>
            <a:r>
              <a:rPr lang="it-IT" sz="2800" dirty="0" err="1" smtClean="0"/>
              <a:t>Thalassemia</a:t>
            </a:r>
            <a:r>
              <a:rPr lang="it-IT" sz="2800" dirty="0" smtClean="0"/>
              <a:t>, </a:t>
            </a:r>
            <a:r>
              <a:rPr lang="it-IT" sz="2800" dirty="0" err="1" smtClean="0"/>
              <a:t>Cystic</a:t>
            </a:r>
            <a:r>
              <a:rPr lang="it-IT" sz="2800" dirty="0" smtClean="0"/>
              <a:t> </a:t>
            </a:r>
            <a:r>
              <a:rPr lang="it-IT" sz="2800" dirty="0" err="1" smtClean="0"/>
              <a:t>Fibrosis</a:t>
            </a:r>
            <a:r>
              <a:rPr lang="it-IT" sz="2800" dirty="0" smtClean="0"/>
              <a:t>, </a:t>
            </a:r>
            <a:r>
              <a:rPr lang="it-IT" sz="2800" dirty="0" err="1" smtClean="0"/>
              <a:t>Autism</a:t>
            </a:r>
            <a:r>
              <a:rPr lang="it-IT" sz="2800" dirty="0" smtClean="0"/>
              <a:t> </a:t>
            </a:r>
            <a:r>
              <a:rPr lang="it-IT" sz="2800" dirty="0" err="1" smtClean="0"/>
              <a:t>Spectrum</a:t>
            </a:r>
            <a:r>
              <a:rPr lang="it-IT" sz="2800" dirty="0" smtClean="0"/>
              <a:t> </a:t>
            </a:r>
            <a:r>
              <a:rPr lang="it-IT" sz="2800" dirty="0" err="1" smtClean="0"/>
              <a:t>Disorders</a:t>
            </a:r>
            <a:r>
              <a:rPr lang="it-IT" sz="2800" dirty="0" smtClean="0"/>
              <a:t>  </a:t>
            </a:r>
            <a:endParaRPr lang="it-IT" sz="2800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2" y="383942"/>
            <a:ext cx="1381142" cy="8120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12762" y="378053"/>
            <a:ext cx="10731526" cy="9363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Frequency and Diagnosis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1460" y="4559545"/>
            <a:ext cx="11056179" cy="121260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Several structural birth defects are detected before or soon after birth, functional birth defects are more often diagnosed during the first years of life. </a:t>
            </a:r>
            <a:endParaRPr lang="en-US" sz="2800" dirty="0"/>
          </a:p>
        </p:txBody>
      </p:sp>
      <p:pic>
        <p:nvPicPr>
          <p:cNvPr id="16388" name="Picture 4" descr="http://orig06.deviantart.net/404b/f/2008/153/1/5/flags_of_the_world_by_condottie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299" y="1633546"/>
            <a:ext cx="4746625" cy="2357384"/>
          </a:xfrm>
          <a:prstGeom prst="rect">
            <a:avLst/>
          </a:prstGeom>
          <a:noFill/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459547" y="1487715"/>
            <a:ext cx="6436554" cy="2298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2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800" b="1" dirty="0" smtClean="0"/>
              <a:t>Birth defects are common, costly, and critical. </a:t>
            </a:r>
          </a:p>
          <a:p>
            <a:pPr lvl="0">
              <a:spcAft>
                <a:spcPts val="120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year it is estimated that approximately 133 million babies are born around the world,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than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million of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them      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 in 16) are born with a serious birth defect. 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2" y="383942"/>
            <a:ext cx="1381142" cy="8120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3312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264"/>
    </mc:Choice>
    <mc:Fallback>
      <p:transition spd="slow" advTm="626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642937" y="1180142"/>
            <a:ext cx="10533994" cy="393478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3200" dirty="0" smtClean="0"/>
              <a:t>In </a:t>
            </a:r>
            <a:r>
              <a:rPr lang="en-US" sz="3200" dirty="0" smtClean="0"/>
              <a:t>many countries birth defects are one of the </a:t>
            </a:r>
            <a:r>
              <a:rPr lang="en-US" sz="3200" b="1" dirty="0" smtClean="0"/>
              <a:t>leading causes of death</a:t>
            </a:r>
            <a:r>
              <a:rPr lang="en-US" sz="3200" dirty="0" smtClean="0"/>
              <a:t> in infants and young children. </a:t>
            </a:r>
          </a:p>
          <a:p>
            <a:pPr marL="0" indent="0">
              <a:buNone/>
            </a:pPr>
            <a:r>
              <a:rPr lang="en-US" sz="3200" dirty="0" smtClean="0"/>
              <a:t>Babies who survive may have a good quality of life with appropriate treatment or care, however many infants are at an increased risk for </a:t>
            </a:r>
            <a:r>
              <a:rPr lang="en-US" sz="3200" b="1" dirty="0" smtClean="0"/>
              <a:t>long-term disabilities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Their quality of life matters!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135" y="3805070"/>
            <a:ext cx="4154126" cy="2414759"/>
          </a:xfrm>
          <a:prstGeom prst="rect">
            <a:avLst/>
          </a:prstGeom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712761" y="378053"/>
            <a:ext cx="10745813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Burden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2" y="383942"/>
            <a:ext cx="1381142" cy="8120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7896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334"/>
    </mc:Choice>
    <mc:Fallback>
      <p:transition spd="slow" advTm="733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57262" y="1271596"/>
            <a:ext cx="103870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/>
              <a:t>Although approximately 50% of all birth defects cannot be linked to a specific cause, there are some known causes or risk factors.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Non-genetic known causes or risk factors can be mitigated or removed </a:t>
            </a:r>
            <a:r>
              <a:rPr lang="en-US" sz="3200" b="1" dirty="0" smtClean="0">
                <a:solidFill>
                  <a:srgbClr val="7030A0"/>
                </a:solidFill>
              </a:rPr>
              <a:t>before conception or early pregnancy </a:t>
            </a:r>
            <a:r>
              <a:rPr lang="en-US" sz="3200" b="1" dirty="0" smtClean="0"/>
              <a:t>to prevent some birth defects</a:t>
            </a:r>
            <a:r>
              <a:rPr lang="en-US" sz="3200" dirty="0" smtClean="0"/>
              <a:t>. 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Examples: insufficient </a:t>
            </a:r>
            <a:r>
              <a:rPr lang="en-US" sz="3200" dirty="0" err="1" smtClean="0"/>
              <a:t>folate</a:t>
            </a:r>
            <a:r>
              <a:rPr lang="en-US" sz="3200" dirty="0" smtClean="0"/>
              <a:t> status, badly treated diabetes, obesity, lack of protection against infectious diseases, some </a:t>
            </a:r>
            <a:r>
              <a:rPr lang="en-US" sz="3200" dirty="0" err="1" smtClean="0"/>
              <a:t>teratogenic</a:t>
            </a:r>
            <a:r>
              <a:rPr lang="en-US" sz="3200" dirty="0" smtClean="0"/>
              <a:t> medications, smoking, alcohol. </a:t>
            </a: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712761" y="378053"/>
            <a:ext cx="10745813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Causes and Prevention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2" y="383942"/>
            <a:ext cx="1381142" cy="8120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1122"/>
            <a:ext cx="10058400" cy="104334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The Goal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31218"/>
            <a:ext cx="10058400" cy="3931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The main goal of the </a:t>
            </a:r>
            <a:r>
              <a:rPr lang="en-US" sz="3600" b="1" dirty="0" smtClean="0">
                <a:solidFill>
                  <a:srgbClr val="0070C0"/>
                </a:solidFill>
              </a:rPr>
              <a:t>day</a:t>
            </a:r>
            <a:r>
              <a:rPr lang="en-US" sz="3600" dirty="0" smtClean="0"/>
              <a:t> </a:t>
            </a:r>
            <a:r>
              <a:rPr lang="en-US" sz="3600" dirty="0" smtClean="0"/>
              <a:t>is to use our collective social media voice to reach more people with news and messages from around the world.</a:t>
            </a:r>
          </a:p>
          <a:p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We hope this will spur more efforts to expand </a:t>
            </a:r>
            <a:r>
              <a:rPr lang="en-US" sz="3600" dirty="0"/>
              <a:t>birth defects </a:t>
            </a:r>
            <a:r>
              <a:rPr lang="en-US" sz="3600" b="1" dirty="0" smtClean="0">
                <a:solidFill>
                  <a:srgbClr val="7030A0"/>
                </a:solidFill>
              </a:rPr>
              <a:t>surveillance, prevention</a:t>
            </a:r>
            <a:r>
              <a:rPr lang="en-US" sz="3600" b="1" dirty="0">
                <a:solidFill>
                  <a:srgbClr val="7030A0"/>
                </a:solidFill>
              </a:rPr>
              <a:t>, care, </a:t>
            </a:r>
            <a:r>
              <a:rPr lang="en-US" sz="3600" b="1" dirty="0" smtClean="0">
                <a:solidFill>
                  <a:srgbClr val="7030A0"/>
                </a:solidFill>
              </a:rPr>
              <a:t>and </a:t>
            </a:r>
            <a:r>
              <a:rPr lang="en-US" sz="3600" b="1" dirty="0">
                <a:solidFill>
                  <a:srgbClr val="7030A0"/>
                </a:solidFill>
              </a:rPr>
              <a:t>research </a:t>
            </a:r>
            <a:r>
              <a:rPr lang="en-US" sz="3600" dirty="0"/>
              <a:t>worldwide.</a:t>
            </a: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2" y="383942"/>
            <a:ext cx="1381142" cy="8120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7289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108"/>
    </mc:Choice>
    <mc:Fallback>
      <p:transition spd="slow" advTm="710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488" y="428273"/>
            <a:ext cx="11129961" cy="181486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b="1" dirty="0" smtClean="0">
                <a:solidFill>
                  <a:srgbClr val="7030A0"/>
                </a:solidFill>
              </a:rPr>
              <a:t/>
            </a:r>
            <a:br>
              <a:rPr lang="it-IT" sz="4400" b="1" dirty="0" smtClean="0">
                <a:solidFill>
                  <a:srgbClr val="7030A0"/>
                </a:solidFill>
              </a:rPr>
            </a:br>
            <a:r>
              <a:rPr lang="it-IT" sz="4400" b="1" dirty="0" smtClean="0">
                <a:solidFill>
                  <a:srgbClr val="7030A0"/>
                </a:solidFill>
              </a:rPr>
              <a:t> </a:t>
            </a:r>
            <a:r>
              <a:rPr lang="it-IT" sz="4400" b="1" dirty="0" err="1" smtClean="0">
                <a:solidFill>
                  <a:srgbClr val="7030A0"/>
                </a:solidFill>
              </a:rPr>
              <a:t>Become</a:t>
            </a:r>
            <a:r>
              <a:rPr lang="it-IT" sz="4400" b="1" dirty="0" smtClean="0">
                <a:solidFill>
                  <a:srgbClr val="7030A0"/>
                </a:solidFill>
              </a:rPr>
              <a:t> a 2018 World </a:t>
            </a:r>
            <a:r>
              <a:rPr lang="it-IT" sz="4400" b="1" dirty="0" smtClean="0">
                <a:solidFill>
                  <a:srgbClr val="7030A0"/>
                </a:solidFill>
              </a:rPr>
              <a:t>Birth Defects </a:t>
            </a:r>
            <a:r>
              <a:rPr lang="it-IT" sz="4400" b="1" dirty="0" err="1" smtClean="0">
                <a:solidFill>
                  <a:srgbClr val="7030A0"/>
                </a:solidFill>
              </a:rPr>
              <a:t>Day</a:t>
            </a:r>
            <a:r>
              <a:rPr lang="it-IT" sz="4400" b="1" dirty="0" smtClean="0">
                <a:solidFill>
                  <a:srgbClr val="7030A0"/>
                </a:solidFill>
              </a:rPr>
              <a:t> </a:t>
            </a:r>
            <a:br>
              <a:rPr lang="it-IT" sz="4400" b="1" dirty="0" smtClean="0">
                <a:solidFill>
                  <a:srgbClr val="7030A0"/>
                </a:solidFill>
              </a:rPr>
            </a:br>
            <a:r>
              <a:rPr lang="it-IT" sz="4400" b="1" dirty="0" err="1" smtClean="0">
                <a:solidFill>
                  <a:srgbClr val="7030A0"/>
                </a:solidFill>
              </a:rPr>
              <a:t>Participating</a:t>
            </a:r>
            <a:r>
              <a:rPr lang="it-IT" sz="4400" b="1" dirty="0" smtClean="0">
                <a:solidFill>
                  <a:srgbClr val="7030A0"/>
                </a:solidFill>
              </a:rPr>
              <a:t> </a:t>
            </a:r>
            <a:r>
              <a:rPr lang="it-IT" sz="4400" b="1" dirty="0" err="1" smtClean="0">
                <a:solidFill>
                  <a:srgbClr val="7030A0"/>
                </a:solidFill>
              </a:rPr>
              <a:t>Organization</a:t>
            </a:r>
            <a:r>
              <a:rPr lang="it-IT" b="1" dirty="0" smtClean="0">
                <a:solidFill>
                  <a:srgbClr val="7030A0"/>
                </a:solidFill>
              </a:rPr>
              <a:t/>
            </a:r>
            <a:br>
              <a:rPr lang="it-IT" b="1" dirty="0" smtClean="0">
                <a:solidFill>
                  <a:srgbClr val="7030A0"/>
                </a:solidFill>
              </a:rPr>
            </a:br>
            <a:r>
              <a:rPr lang="it-IT" sz="3100" b="1" dirty="0" err="1" smtClean="0">
                <a:solidFill>
                  <a:srgbClr val="C00000"/>
                </a:solidFill>
                <a:latin typeface="+mn-lt"/>
              </a:rPr>
              <a:t>Application</a:t>
            </a:r>
            <a:r>
              <a:rPr lang="it-IT" sz="31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it-IT" sz="3100" b="1" dirty="0" err="1" smtClean="0">
                <a:solidFill>
                  <a:srgbClr val="C00000"/>
                </a:solidFill>
                <a:latin typeface="+mn-lt"/>
              </a:rPr>
              <a:t>form</a:t>
            </a:r>
            <a:r>
              <a:rPr lang="it-IT" sz="31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it-IT" sz="3100" b="1" dirty="0" err="1" smtClean="0">
                <a:solidFill>
                  <a:srgbClr val="C00000"/>
                </a:solidFill>
                <a:latin typeface="+mn-lt"/>
              </a:rPr>
              <a:t>available</a:t>
            </a:r>
            <a:r>
              <a:rPr lang="it-IT" sz="3100" b="1" dirty="0" smtClean="0">
                <a:solidFill>
                  <a:srgbClr val="C00000"/>
                </a:solidFill>
                <a:latin typeface="+mn-lt"/>
              </a:rPr>
              <a:t> at </a:t>
            </a:r>
            <a:r>
              <a:rPr lang="it-IT" sz="3100" b="1" u="sng" dirty="0" smtClean="0">
                <a:solidFill>
                  <a:srgbClr val="FF0000"/>
                </a:solidFill>
                <a:latin typeface="+mn-lt"/>
              </a:rPr>
              <a:t>http://www.worldbirthdefectsday.org/</a:t>
            </a:r>
            <a:br>
              <a:rPr lang="it-IT" sz="3100" b="1" u="sng" dirty="0" smtClean="0">
                <a:solidFill>
                  <a:srgbClr val="FF0000"/>
                </a:solidFill>
                <a:latin typeface="+mn-lt"/>
              </a:rPr>
            </a:br>
            <a:endParaRPr lang="it-IT" b="1" u="sng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7397" t="46064" r="24793" b="16512"/>
          <a:stretch>
            <a:fillRect/>
          </a:stretch>
        </p:blipFill>
        <p:spPr bwMode="auto">
          <a:xfrm>
            <a:off x="2715491" y="2254307"/>
            <a:ext cx="6997332" cy="389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2" y="383942"/>
            <a:ext cx="1381142" cy="8120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85938" y="385432"/>
            <a:ext cx="10015538" cy="97189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What can you do to observe the Day?</a:t>
            </a:r>
            <a:endParaRPr lang="it-IT" dirty="0">
              <a:solidFill>
                <a:srgbClr val="7030A0"/>
              </a:solidFill>
            </a:endParaRPr>
          </a:p>
        </p:txBody>
      </p:sp>
      <p:pic>
        <p:nvPicPr>
          <p:cNvPr id="3" name="Picture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98" b="12598"/>
          <a:stretch>
            <a:fillRect/>
          </a:stretch>
        </p:blipFill>
        <p:spPr>
          <a:xfrm>
            <a:off x="514314" y="1695864"/>
            <a:ext cx="5864972" cy="4387728"/>
          </a:xfrm>
          <a:prstGeom prst="rect">
            <a:avLst/>
          </a:prstGeom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6515099" y="1642218"/>
            <a:ext cx="5413665" cy="48157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Organize an event </a:t>
            </a:r>
          </a:p>
          <a:p>
            <a:pPr marL="285750" lvl="0" indent="-285750">
              <a:spcBef>
                <a:spcPts val="900"/>
              </a:spcBef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news and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advices </a:t>
            </a:r>
            <a:r>
              <a:rPr lang="en-US" sz="3200" b="1" dirty="0" smtClean="0">
                <a:solidFill>
                  <a:srgbClr val="C00000"/>
                </a:solidFill>
              </a:rPr>
              <a:t>on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</a:t>
            </a:r>
            <a:r>
              <a:rPr lang="it-IT" sz="3200" u="sng" dirty="0" err="1" smtClean="0">
                <a:solidFill>
                  <a:srgbClr val="0070C0"/>
                </a:solidFill>
                <a:hlinkClick r:id="rId3"/>
              </a:rPr>
              <a:t>worldbirthdefectsday.org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your voice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social media or events to raise awareness.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Register with your social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accounts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join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Thunderclap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Join the </a:t>
            </a:r>
            <a:r>
              <a:rPr lang="en-US" sz="3200" b="1" dirty="0" err="1" smtClean="0">
                <a:solidFill>
                  <a:srgbClr val="C00000"/>
                </a:solidFill>
              </a:rPr>
              <a:t>B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uzzday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Twitter using 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hashtag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US" sz="2400" b="1" dirty="0" smtClean="0"/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WorldBDDay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2" y="383942"/>
            <a:ext cx="1381142" cy="81203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826</TotalTime>
  <Words>448</Words>
  <Application>Microsoft Office PowerPoint</Application>
  <PresentationFormat>Personalizzato</PresentationFormat>
  <Paragraphs>42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Savon</vt:lpstr>
      <vt:lpstr>World Birth Defects Day 3 March 2018</vt:lpstr>
      <vt:lpstr>On 3 March 2018,  several worldwide organizations will mark the fourth annual World Birth Defects Day.</vt:lpstr>
      <vt:lpstr>Birth Defects </vt:lpstr>
      <vt:lpstr>Frequency and Diagnosis</vt:lpstr>
      <vt:lpstr>Diapositiva 5</vt:lpstr>
      <vt:lpstr>Diapositiva 6</vt:lpstr>
      <vt:lpstr>The Goal</vt:lpstr>
      <vt:lpstr>  Become a 2018 World Birth Defects Day  Participating Organization Application form available at http://www.worldbirthdefectsday.org/ </vt:lpstr>
      <vt:lpstr>What can you do to observe the Day?</vt:lpstr>
      <vt:lpstr>Your energy is greatly needed!</vt:lpstr>
      <vt:lpstr>Stay Tuned. More to come. </vt:lpstr>
      <vt:lpstr>Use this presentation as you like  Translate if needed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Birth Defects Day 2016</dc:title>
  <dc:creator>Robertson, Beverly</dc:creator>
  <cp:lastModifiedBy>Simo</cp:lastModifiedBy>
  <cp:revision>80</cp:revision>
  <dcterms:created xsi:type="dcterms:W3CDTF">2015-08-20T20:00:29Z</dcterms:created>
  <dcterms:modified xsi:type="dcterms:W3CDTF">2018-01-18T10:56:54Z</dcterms:modified>
</cp:coreProperties>
</file>