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1" r:id="rId4"/>
    <p:sldId id="258" r:id="rId5"/>
    <p:sldId id="260" r:id="rId6"/>
    <p:sldId id="272" r:id="rId7"/>
    <p:sldId id="261" r:id="rId8"/>
    <p:sldId id="275" r:id="rId9"/>
    <p:sldId id="273" r:id="rId10"/>
    <p:sldId id="264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paolo" initials="P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1854" autoAdjust="0"/>
  </p:normalViewPr>
  <p:slideViewPr>
    <p:cSldViewPr snapToGrid="0">
      <p:cViewPr varScale="1">
        <p:scale>
          <a:sx n="100" d="100"/>
          <a:sy n="100" d="100"/>
        </p:scale>
        <p:origin x="-9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8EEA-4DD9-42A7-BB0B-9E34D2C19183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it/url?sa=i&amp;rct=j&amp;q=&amp;esrc=s&amp;source=images&amp;cd=&amp;cad=rja&amp;uact=8&amp;ved=2ahUKEwjQqY7zyaHdAhUK3SwKHUPoADsQjRx6BAgBEAU&amp;url=http://www.irishnews.com/lifestyle/2016/09/14/news/folic-acid-can-lower-rate-of-heart-defects-study-finds-693431/&amp;psig=AOvVaw1a44NHD_WARqA4fHoSKEy6&amp;ust=1536158325310261" TargetMode="External"/><Relationship Id="rId7" Type="http://schemas.openxmlformats.org/officeDocument/2006/relationships/hyperlink" Target="https://www.google.it/url?sa=i&amp;rct=j&amp;q=&amp;esrc=s&amp;source=images&amp;cd=&amp;cad=rja&amp;uact=8&amp;ved=2ahUKEwj0oobjyqHdAhXC2SwKHaOCA-QQjRx6BAgBEAU&amp;url=https://www.youtube.com/watch?v=s_6QW9sNPEY&amp;psig=AOvVaw0x2yEOcTpVGXFkd5KAsPYN&amp;ust=1536158567704441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hyperlink" Target="https://www.google.it/url?sa=i&amp;rct=j&amp;q=&amp;esrc=s&amp;source=images&amp;cd=&amp;cad=rja&amp;uact=8&amp;ved=2ahUKEwiLnYizy6HdAhVEkCwKHXjdDOkQjRx6BAgBEAU&amp;url=https://www.colourbox.com/vector/pregnancy-no-drinking-alcohol-red-prohibition-sign-pregnant-woman-with-a-drink-of-wine-vector-22822923&amp;psig=AOvVaw3j-c9NNRKHwX9RWJqTyja7&amp;ust=1536158697120586" TargetMode="External"/><Relationship Id="rId5" Type="http://schemas.openxmlformats.org/officeDocument/2006/relationships/hyperlink" Target="http://www.google.it/url?sa=i&amp;rct=j&amp;q=&amp;esrc=s&amp;source=images&amp;cd=&amp;cad=rja&amp;uact=8&amp;ved=2ahUKEwj2pPPAyqHdAhWDVywKHfWDAk4QjRx6BAgBEAU&amp;url=http://www.lucasbadermd.com/attack-the-risk-factors-tendon.html&amp;psig=AOvVaw3zjyg3nnqIyteD3NhUiepD&amp;ust=1536158473958523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s://www.google.it/url?sa=i&amp;rct=j&amp;q=&amp;esrc=s&amp;source=images&amp;cd=&amp;cad=rja&amp;uact=8&amp;ved=2ahUKEwjf0df-yqHdAhUNiaYKHUznAJ4QjRx6BAgBEAU&amp;url=https://www.123rf.com/photo_58432283_stock-vector-pregnancy-no-smoking-red-prohibition-sign-pregnant-woman-with-a-cigarette-warning-sign-for-no-smokin.html&amp;psig=AOvVaw0PICDI7iemmFJGIbjxNwew&amp;ust=153615862862346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iZ5bGux6HdAhWJ8ywKHf-6CrsQjRx6BAgBEAU&amp;url=https://www.adlibbing.org/2018/02/12/4-lessons-from-top-social-media-publishers/&amp;psig=AOvVaw3jzWOGsGsm0xdl10l3DXAp&amp;ust=153615763018257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google.it/url?sa=i&amp;rct=j&amp;q=&amp;esrc=s&amp;source=images&amp;cd=&amp;cad=rja&amp;uact=8&amp;ved=2ahUKEwifzPGqyKHdAhVwhaYKHYoYBq4QjRx6BAgBEAU&amp;url=https://www.iconfinder.com/icons/438307/classroom_teach_teacher_teaching_icon&amp;psig=AOvVaw0GY3dCSA6Y1er2DHIHRX7Z&amp;ust=1536157873758095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irthdefectsday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irthdefectsday.org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18009"/>
            <a:ext cx="11296650" cy="1371600"/>
          </a:xfrm>
          <a:noFill/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World Birth Defects Day –  March 3, 2019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55002" y="1737360"/>
            <a:ext cx="7190935" cy="1498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b="1" dirty="0" smtClean="0">
                <a:solidFill>
                  <a:srgbClr val="002060"/>
                </a:solidFill>
              </a:rPr>
              <a:t>#</a:t>
            </a:r>
            <a:r>
              <a:rPr lang="en-US" sz="8800" b="1" dirty="0" err="1" smtClean="0">
                <a:solidFill>
                  <a:srgbClr val="002060"/>
                </a:solidFill>
              </a:rPr>
              <a:t>WorldBDDay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49" y="3488788"/>
            <a:ext cx="3923993" cy="2307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3698" y="2259037"/>
            <a:ext cx="4295336" cy="3221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32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84" y="280635"/>
            <a:ext cx="10174516" cy="96714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Your energy is greatly needed!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685" y="1757010"/>
            <a:ext cx="10179278" cy="9031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Tweet, </a:t>
            </a:r>
            <a:r>
              <a:rPr lang="en-US" dirty="0" err="1" smtClean="0">
                <a:solidFill>
                  <a:srgbClr val="002060"/>
                </a:solidFill>
              </a:rPr>
              <a:t>retweet</a:t>
            </a:r>
            <a:r>
              <a:rPr lang="en-US" dirty="0" smtClean="0">
                <a:solidFill>
                  <a:srgbClr val="002060"/>
                </a:solidFill>
              </a:rPr>
              <a:t>, share and comment. </a:t>
            </a:r>
            <a:r>
              <a:rPr lang="en-US" sz="4400" b="1" dirty="0" smtClean="0">
                <a:solidFill>
                  <a:srgbClr val="0070C0"/>
                </a:solidFill>
              </a:rPr>
              <a:t>Make noise!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47" y="3079100"/>
            <a:ext cx="3741525" cy="2958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684" y="3291308"/>
            <a:ext cx="5667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4000" dirty="0">
                <a:solidFill>
                  <a:srgbClr val="002060"/>
                </a:solidFill>
              </a:rPr>
              <a:t>It will increase the reach of </a:t>
            </a:r>
            <a:r>
              <a:rPr lang="en-US" sz="4000" dirty="0" smtClean="0">
                <a:solidFill>
                  <a:srgbClr val="002060"/>
                </a:solidFill>
              </a:rPr>
              <a:t>worldwide messages </a:t>
            </a:r>
            <a:r>
              <a:rPr lang="en-US" sz="4000" dirty="0">
                <a:solidFill>
                  <a:srgbClr val="002060"/>
                </a:solidFill>
              </a:rPr>
              <a:t>and expand </a:t>
            </a:r>
            <a:r>
              <a:rPr lang="en-US" sz="4000" dirty="0" smtClean="0">
                <a:solidFill>
                  <a:srgbClr val="002060"/>
                </a:solidFill>
              </a:rPr>
              <a:t>knowledge and awareness</a:t>
            </a:r>
            <a:r>
              <a:rPr lang="en-US" sz="4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343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998"/>
    </mc:Choice>
    <mc:Fallback>
      <p:transition spd="slow" advTm="699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4" y="2514160"/>
            <a:ext cx="4916556" cy="1632146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</a:rPr>
              <a:t>Stay Tuned.</a:t>
            </a:r>
            <a:br>
              <a:rPr lang="en-US" sz="6600" b="1" dirty="0" smtClean="0">
                <a:solidFill>
                  <a:srgbClr val="00B050"/>
                </a:solidFill>
              </a:rPr>
            </a:br>
            <a:r>
              <a:rPr lang="en-US" sz="6600" b="1" dirty="0" smtClean="0">
                <a:solidFill>
                  <a:srgbClr val="00B050"/>
                </a:solidFill>
              </a:rPr>
              <a:t>More to Come. </a:t>
            </a:r>
            <a:endParaRPr lang="en-US" sz="66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47" y="742950"/>
            <a:ext cx="5150787" cy="51365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5026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386"/>
    </mc:Choice>
    <mc:Fallback>
      <p:transition spd="slow" advTm="438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881906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 err="1" smtClean="0">
                <a:solidFill>
                  <a:srgbClr val="0070C0"/>
                </a:solidFill>
              </a:rPr>
              <a:t>Use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this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presentation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as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you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like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br>
              <a:rPr lang="it-IT" sz="5400" b="1" dirty="0" smtClean="0">
                <a:solidFill>
                  <a:srgbClr val="0070C0"/>
                </a:solidFill>
              </a:rPr>
            </a:br>
            <a:r>
              <a:rPr lang="it-IT" sz="5400" b="1" dirty="0" err="1" smtClean="0">
                <a:solidFill>
                  <a:srgbClr val="0070C0"/>
                </a:solidFill>
              </a:rPr>
              <a:t>Translate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if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needed</a:t>
            </a:r>
            <a:endParaRPr lang="it-IT" sz="5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49" y="469557"/>
            <a:ext cx="6562725" cy="520078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On</a:t>
            </a:r>
            <a:r>
              <a:rPr lang="en-US" b="1" dirty="0" smtClean="0">
                <a:solidFill>
                  <a:srgbClr val="0070C0"/>
                </a:solidFill>
              </a:rPr>
              <a:t> March 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2019</a:t>
            </a:r>
            <a:r>
              <a:rPr lang="en-US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several worldwide organizations will mark the </a:t>
            </a:r>
            <a:r>
              <a:rPr lang="en-US" sz="4000" b="1" dirty="0" smtClean="0">
                <a:solidFill>
                  <a:srgbClr val="0070C0"/>
                </a:solidFill>
              </a:rPr>
              <a:t>fifth annual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World Birth Defects Day.</a:t>
            </a:r>
            <a:endParaRPr lang="en-US" b="1" dirty="0"/>
          </a:p>
        </p:txBody>
      </p:sp>
      <p:pic>
        <p:nvPicPr>
          <p:cNvPr id="17410" name="Picture 2" descr="http://www.partecipiamo.it/mamma/immagini/mary_cassatt_025_madre_e_figlia_1900.jpg"/>
          <p:cNvPicPr>
            <a:picLocks noChangeAspect="1" noChangeArrowheads="1"/>
          </p:cNvPicPr>
          <p:nvPr/>
        </p:nvPicPr>
        <p:blipFill>
          <a:blip r:embed="rId2" cstate="print"/>
          <a:srcRect l="22626" t="4658" r="21616" b="5520"/>
          <a:stretch>
            <a:fillRect/>
          </a:stretch>
        </p:blipFill>
        <p:spPr bwMode="auto">
          <a:xfrm>
            <a:off x="7219950" y="714375"/>
            <a:ext cx="4381500" cy="52959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9258300" y="5991225"/>
            <a:ext cx="2317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Mary </a:t>
            </a:r>
            <a:r>
              <a:rPr lang="it-IT" sz="1200" dirty="0" err="1" smtClean="0"/>
              <a:t>Cassat</a:t>
            </a:r>
            <a:r>
              <a:rPr lang="it-IT" sz="1200" dirty="0" smtClean="0"/>
              <a:t>:</a:t>
            </a:r>
            <a:r>
              <a:rPr lang="it-IT" sz="1200" dirty="0" err="1" smtClean="0"/>
              <a:t>Mother</a:t>
            </a:r>
            <a:r>
              <a:rPr lang="it-IT" sz="1200" dirty="0" smtClean="0"/>
              <a:t> and son (1900)</a:t>
            </a:r>
            <a:endParaRPr lang="it-IT" sz="12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3396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401"/>
    </mc:Choice>
    <mc:Fallback>
      <p:transition spd="slow" advTm="540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190148"/>
            <a:ext cx="10058400" cy="1010002"/>
          </a:xfrm>
        </p:spPr>
        <p:txBody>
          <a:bodyPr>
            <a:noAutofit/>
          </a:bodyPr>
          <a:lstStyle/>
          <a:p>
            <a:pPr algn="ctr"/>
            <a:r>
              <a:rPr lang="it-IT" sz="6600" b="1" dirty="0" smtClean="0">
                <a:solidFill>
                  <a:srgbClr val="0070C0"/>
                </a:solidFill>
              </a:rPr>
              <a:t>Birth Defects </a:t>
            </a:r>
            <a:endParaRPr lang="it-IT" sz="6600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4825" y="1543020"/>
            <a:ext cx="5238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Birth </a:t>
            </a:r>
            <a:r>
              <a:rPr lang="it-IT" sz="2400" b="1" dirty="0" err="1" smtClean="0">
                <a:solidFill>
                  <a:srgbClr val="002060"/>
                </a:solidFill>
              </a:rPr>
              <a:t>defects</a:t>
            </a:r>
            <a:r>
              <a:rPr lang="it-IT" sz="2400" b="1" dirty="0" smtClean="0">
                <a:solidFill>
                  <a:srgbClr val="002060"/>
                </a:solidFill>
              </a:rPr>
              <a:t>, </a:t>
            </a:r>
            <a:r>
              <a:rPr lang="it-IT" sz="2400" b="1" dirty="0" err="1" smtClean="0">
                <a:solidFill>
                  <a:srgbClr val="002060"/>
                </a:solidFill>
              </a:rPr>
              <a:t>also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named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congenital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anomalies</a:t>
            </a:r>
            <a:r>
              <a:rPr lang="it-IT" sz="2400" b="1" dirty="0" smtClean="0">
                <a:solidFill>
                  <a:srgbClr val="002060"/>
                </a:solidFill>
              </a:rPr>
              <a:t>, are </a:t>
            </a:r>
            <a:r>
              <a:rPr lang="en-US" sz="2400" b="1" dirty="0" smtClean="0">
                <a:solidFill>
                  <a:srgbClr val="002060"/>
                </a:solidFill>
              </a:rPr>
              <a:t>structural or functional anomalies due to prenatally determined  developmental anomalies that can be identified prenatally, at birth, or sometimes may only be detected later in infancy. 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67475" y="1490653"/>
            <a:ext cx="5033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002060"/>
                </a:solidFill>
              </a:rPr>
              <a:t>Examples</a:t>
            </a:r>
            <a:r>
              <a:rPr lang="it-IT" sz="2400" b="1" dirty="0" smtClean="0">
                <a:solidFill>
                  <a:srgbClr val="002060"/>
                </a:solidFill>
              </a:rPr>
              <a:t> of birth </a:t>
            </a:r>
            <a:r>
              <a:rPr lang="it-IT" sz="2400" b="1" dirty="0" err="1" smtClean="0">
                <a:solidFill>
                  <a:srgbClr val="002060"/>
                </a:solidFill>
              </a:rPr>
              <a:t>defects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it-IT" sz="2400" dirty="0" err="1" smtClean="0">
                <a:solidFill>
                  <a:srgbClr val="002060"/>
                </a:solidFill>
              </a:rPr>
              <a:t>Structural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it-IT" sz="2000" dirty="0" err="1" smtClean="0">
                <a:solidFill>
                  <a:srgbClr val="002060"/>
                </a:solidFill>
              </a:rPr>
              <a:t>Heart</a:t>
            </a:r>
            <a:r>
              <a:rPr lang="it-IT" sz="2000" dirty="0" smtClean="0">
                <a:solidFill>
                  <a:srgbClr val="002060"/>
                </a:solidFill>
              </a:rPr>
              <a:t> Defects, Spina Bifida, </a:t>
            </a:r>
            <a:r>
              <a:rPr lang="it-IT" sz="2000" dirty="0" err="1" smtClean="0">
                <a:solidFill>
                  <a:srgbClr val="002060"/>
                </a:solidFill>
              </a:rPr>
              <a:t>Hypospadias</a:t>
            </a:r>
            <a:r>
              <a:rPr lang="it-IT" sz="2000" dirty="0" smtClean="0">
                <a:solidFill>
                  <a:srgbClr val="002060"/>
                </a:solidFill>
              </a:rPr>
              <a:t>, </a:t>
            </a:r>
            <a:r>
              <a:rPr lang="it-IT" sz="2000" dirty="0" err="1" smtClean="0">
                <a:solidFill>
                  <a:srgbClr val="002060"/>
                </a:solidFill>
              </a:rPr>
              <a:t>Limb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Deficiency</a:t>
            </a:r>
            <a:r>
              <a:rPr lang="it-IT" sz="2000" dirty="0" smtClean="0">
                <a:solidFill>
                  <a:srgbClr val="002060"/>
                </a:solidFill>
              </a:rPr>
              <a:t>, Club </a:t>
            </a:r>
            <a:r>
              <a:rPr lang="it-IT" sz="2000" dirty="0" err="1" smtClean="0">
                <a:solidFill>
                  <a:srgbClr val="002060"/>
                </a:solidFill>
              </a:rPr>
              <a:t>Foot</a:t>
            </a:r>
            <a:r>
              <a:rPr lang="it-IT" sz="2000" dirty="0" smtClean="0">
                <a:solidFill>
                  <a:srgbClr val="002060"/>
                </a:solidFill>
              </a:rPr>
              <a:t>, Down </a:t>
            </a:r>
            <a:r>
              <a:rPr lang="it-IT" sz="2000" dirty="0" err="1" smtClean="0">
                <a:solidFill>
                  <a:srgbClr val="002060"/>
                </a:solidFill>
              </a:rPr>
              <a:t>Syndrome</a:t>
            </a:r>
            <a:r>
              <a:rPr lang="it-IT" sz="2000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it-IT" sz="2400" dirty="0" err="1" smtClean="0">
                <a:solidFill>
                  <a:srgbClr val="002060"/>
                </a:solidFill>
              </a:rPr>
              <a:t>Functional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it-IT" sz="2000" dirty="0" err="1" smtClean="0">
                <a:solidFill>
                  <a:srgbClr val="002060"/>
                </a:solidFill>
              </a:rPr>
              <a:t>Metabolic</a:t>
            </a:r>
            <a:r>
              <a:rPr lang="it-IT" sz="2000" dirty="0" smtClean="0">
                <a:solidFill>
                  <a:srgbClr val="002060"/>
                </a:solidFill>
              </a:rPr>
              <a:t> Diseases, </a:t>
            </a:r>
            <a:r>
              <a:rPr lang="it-IT" sz="2000" dirty="0" err="1" smtClean="0">
                <a:solidFill>
                  <a:srgbClr val="002060"/>
                </a:solidFill>
              </a:rPr>
              <a:t>Hearing</a:t>
            </a:r>
            <a:r>
              <a:rPr lang="it-IT" sz="2000" dirty="0" smtClean="0">
                <a:solidFill>
                  <a:srgbClr val="002060"/>
                </a:solidFill>
              </a:rPr>
              <a:t> Loss, </a:t>
            </a:r>
            <a:r>
              <a:rPr lang="it-IT" sz="2000" dirty="0" err="1" smtClean="0">
                <a:solidFill>
                  <a:srgbClr val="002060"/>
                </a:solidFill>
              </a:rPr>
              <a:t>Thalassemia</a:t>
            </a:r>
            <a:r>
              <a:rPr lang="it-IT" sz="2000" dirty="0" smtClean="0">
                <a:solidFill>
                  <a:srgbClr val="002060"/>
                </a:solidFill>
              </a:rPr>
              <a:t>, </a:t>
            </a:r>
            <a:r>
              <a:rPr lang="it-IT" sz="2000" dirty="0" err="1" smtClean="0">
                <a:solidFill>
                  <a:srgbClr val="002060"/>
                </a:solidFill>
              </a:rPr>
              <a:t>Cystic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Fibrosis</a:t>
            </a:r>
            <a:r>
              <a:rPr lang="it-IT" sz="2000" dirty="0" smtClean="0">
                <a:solidFill>
                  <a:srgbClr val="002060"/>
                </a:solidFill>
              </a:rPr>
              <a:t>, </a:t>
            </a:r>
            <a:r>
              <a:rPr lang="it-IT" sz="2000" dirty="0" err="1" smtClean="0">
                <a:solidFill>
                  <a:srgbClr val="002060"/>
                </a:solidFill>
              </a:rPr>
              <a:t>Autism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Spectrum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Disorders</a:t>
            </a:r>
            <a:r>
              <a:rPr lang="it-IT" sz="2000" dirty="0" smtClean="0">
                <a:solidFill>
                  <a:srgbClr val="002060"/>
                </a:solidFill>
              </a:rPr>
              <a:t>.  </a:t>
            </a: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2949" y="4725085"/>
            <a:ext cx="10734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</a:rPr>
              <a:t>The focus of World Birth Defects </a:t>
            </a:r>
            <a:r>
              <a:rPr lang="it-IT" sz="2800" b="1" dirty="0" err="1" smtClean="0">
                <a:solidFill>
                  <a:srgbClr val="7030A0"/>
                </a:solidFill>
              </a:rPr>
              <a:t>Day</a:t>
            </a:r>
            <a:r>
              <a:rPr lang="it-IT" sz="2800" b="1" dirty="0" smtClean="0">
                <a:solidFill>
                  <a:srgbClr val="7030A0"/>
                </a:solidFill>
              </a:rPr>
              <a:t> </a:t>
            </a:r>
            <a:r>
              <a:rPr lang="it-IT" sz="2800" b="1" dirty="0" err="1" smtClean="0">
                <a:solidFill>
                  <a:srgbClr val="7030A0"/>
                </a:solidFill>
              </a:rPr>
              <a:t>is</a:t>
            </a:r>
            <a:r>
              <a:rPr lang="it-IT" sz="2800" b="1" dirty="0" smtClean="0">
                <a:solidFill>
                  <a:srgbClr val="7030A0"/>
                </a:solidFill>
              </a:rPr>
              <a:t> on </a:t>
            </a:r>
            <a:r>
              <a:rPr lang="it-IT" sz="2800" b="1" dirty="0" err="1" smtClean="0">
                <a:solidFill>
                  <a:srgbClr val="7030A0"/>
                </a:solidFill>
              </a:rPr>
              <a:t>structural</a:t>
            </a:r>
            <a:r>
              <a:rPr lang="it-IT" sz="2800" b="1" dirty="0" smtClean="0">
                <a:solidFill>
                  <a:srgbClr val="7030A0"/>
                </a:solidFill>
              </a:rPr>
              <a:t> birth </a:t>
            </a:r>
            <a:r>
              <a:rPr lang="it-IT" sz="2800" b="1" dirty="0" err="1" smtClean="0">
                <a:solidFill>
                  <a:srgbClr val="7030A0"/>
                </a:solidFill>
              </a:rPr>
              <a:t>defects</a:t>
            </a:r>
            <a:r>
              <a:rPr lang="it-IT" sz="2800" b="1" dirty="0" smtClean="0">
                <a:solidFill>
                  <a:srgbClr val="7030A0"/>
                </a:solidFill>
              </a:rPr>
              <a:t>, </a:t>
            </a:r>
            <a:r>
              <a:rPr lang="it-IT" sz="2800" b="1" dirty="0" err="1" smtClean="0">
                <a:solidFill>
                  <a:srgbClr val="7030A0"/>
                </a:solidFill>
              </a:rPr>
              <a:t>since</a:t>
            </a:r>
            <a:r>
              <a:rPr lang="it-IT" sz="2800" b="1" dirty="0" smtClean="0">
                <a:solidFill>
                  <a:srgbClr val="7030A0"/>
                </a:solidFill>
              </a:rPr>
              <a:t> </a:t>
            </a:r>
            <a:r>
              <a:rPr lang="it-IT" sz="2800" b="1" dirty="0" err="1" smtClean="0">
                <a:solidFill>
                  <a:srgbClr val="7030A0"/>
                </a:solidFill>
              </a:rPr>
              <a:t>many</a:t>
            </a:r>
            <a:r>
              <a:rPr lang="it-IT" sz="2800" b="1" dirty="0" smtClean="0">
                <a:solidFill>
                  <a:srgbClr val="7030A0"/>
                </a:solidFill>
              </a:rPr>
              <a:t> </a:t>
            </a:r>
            <a:r>
              <a:rPr lang="it-IT" sz="2800" b="1" dirty="0" err="1" smtClean="0">
                <a:solidFill>
                  <a:srgbClr val="7030A0"/>
                </a:solidFill>
              </a:rPr>
              <a:t>functional</a:t>
            </a:r>
            <a:r>
              <a:rPr lang="it-IT" sz="2800" b="1" dirty="0" smtClean="0">
                <a:solidFill>
                  <a:srgbClr val="7030A0"/>
                </a:solidFill>
              </a:rPr>
              <a:t> </a:t>
            </a:r>
            <a:r>
              <a:rPr lang="it-IT" sz="2800" b="1" dirty="0" err="1" smtClean="0">
                <a:solidFill>
                  <a:srgbClr val="7030A0"/>
                </a:solidFill>
              </a:rPr>
              <a:t>anomalies</a:t>
            </a:r>
            <a:r>
              <a:rPr lang="it-IT" sz="2800" b="1" dirty="0" smtClean="0">
                <a:solidFill>
                  <a:srgbClr val="7030A0"/>
                </a:solidFill>
              </a:rPr>
              <a:t> </a:t>
            </a:r>
            <a:r>
              <a:rPr lang="it-IT" sz="2800" b="1" dirty="0" err="1" smtClean="0">
                <a:solidFill>
                  <a:srgbClr val="7030A0"/>
                </a:solidFill>
              </a:rPr>
              <a:t>have</a:t>
            </a:r>
            <a:r>
              <a:rPr lang="it-IT" sz="2800" b="1" dirty="0" smtClean="0">
                <a:solidFill>
                  <a:srgbClr val="7030A0"/>
                </a:solidFill>
              </a:rPr>
              <a:t> </a:t>
            </a:r>
            <a:r>
              <a:rPr lang="it-IT" sz="2800" b="1" dirty="0" err="1" smtClean="0">
                <a:solidFill>
                  <a:srgbClr val="7030A0"/>
                </a:solidFill>
              </a:rPr>
              <a:t>other</a:t>
            </a:r>
            <a:r>
              <a:rPr lang="it-IT" sz="2800" b="1" dirty="0" smtClean="0">
                <a:solidFill>
                  <a:srgbClr val="7030A0"/>
                </a:solidFill>
              </a:rPr>
              <a:t> </a:t>
            </a:r>
            <a:r>
              <a:rPr lang="it-IT" sz="2800" b="1" dirty="0" err="1" smtClean="0">
                <a:solidFill>
                  <a:srgbClr val="7030A0"/>
                </a:solidFill>
              </a:rPr>
              <a:t>awareness</a:t>
            </a:r>
            <a:r>
              <a:rPr lang="it-IT" sz="2800" b="1" dirty="0" smtClean="0">
                <a:solidFill>
                  <a:srgbClr val="7030A0"/>
                </a:solidFill>
              </a:rPr>
              <a:t> </a:t>
            </a:r>
            <a:r>
              <a:rPr lang="it-IT" sz="2800" b="1" dirty="0" err="1" smtClean="0">
                <a:solidFill>
                  <a:srgbClr val="7030A0"/>
                </a:solidFill>
              </a:rPr>
              <a:t>days</a:t>
            </a:r>
            <a:r>
              <a:rPr lang="it-IT" sz="2800" b="1" dirty="0" smtClean="0">
                <a:solidFill>
                  <a:srgbClr val="7030A0"/>
                </a:solidFill>
              </a:rPr>
              <a:t>.</a:t>
            </a:r>
            <a:endParaRPr lang="it-IT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2762" y="197078"/>
            <a:ext cx="10731526" cy="936397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Frequency</a:t>
            </a:r>
            <a:endParaRPr lang="en-US" sz="6600" b="1" dirty="0">
              <a:solidFill>
                <a:srgbClr val="0070C0"/>
              </a:solidFill>
            </a:endParaRPr>
          </a:p>
        </p:txBody>
      </p:sp>
      <p:pic>
        <p:nvPicPr>
          <p:cNvPr id="16388" name="Picture 4" descr="http://orig06.deviantart.net/404b/f/2008/153/1/5/flags_of_the_world_by_condotti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884" y="2657476"/>
            <a:ext cx="5564065" cy="2933700"/>
          </a:xfrm>
          <a:prstGeom prst="rect">
            <a:avLst/>
          </a:prstGeom>
          <a:noFill/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88121" y="2554515"/>
            <a:ext cx="5388803" cy="3027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year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estimated that approximately 133 million babies are born around the world, approximately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million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 in </a:t>
            </a:r>
            <a:r>
              <a:rPr lang="en-US" sz="3200" b="1" dirty="0" smtClean="0">
                <a:solidFill>
                  <a:srgbClr val="002060"/>
                </a:solidFill>
              </a:rPr>
              <a:t>33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born with 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serious structural birth defect.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628650" y="1640116"/>
            <a:ext cx="10868025" cy="655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Aft>
                <a:spcPts val="12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Structural birth defects are common, costly, and critical. </a:t>
            </a:r>
          </a:p>
        </p:txBody>
      </p:sp>
    </p:spTree>
    <p:extLst>
      <p:ext uri="{BB962C8B-B14F-4D97-AF65-F5344CB8AC3E}">
        <p14:creationId xmlns="" xmlns:p14="http://schemas.microsoft.com/office/powerpoint/2010/main" val="3723312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264"/>
    </mc:Choice>
    <mc:Fallback>
      <p:transition spd="slow" advTm="626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714374" y="1322388"/>
            <a:ext cx="10915651" cy="3935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In many countries birth defects are one of the </a:t>
            </a:r>
            <a:r>
              <a:rPr lang="en-US" sz="3200" b="1" dirty="0" smtClean="0">
                <a:solidFill>
                  <a:srgbClr val="002060"/>
                </a:solidFill>
              </a:rPr>
              <a:t>leading causes of death</a:t>
            </a:r>
            <a:r>
              <a:rPr lang="en-US" sz="3200" dirty="0" smtClean="0">
                <a:solidFill>
                  <a:srgbClr val="002060"/>
                </a:solidFill>
              </a:rPr>
              <a:t> in infants and young children.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Babies who survive may have a good quality of life with appropriate treatment or care, however many infants are at an increased risk for </a:t>
            </a:r>
            <a:r>
              <a:rPr lang="en-US" sz="3200" b="1" dirty="0" smtClean="0">
                <a:solidFill>
                  <a:srgbClr val="002060"/>
                </a:solidFill>
              </a:rPr>
              <a:t>long-term disabilities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   Their quality of life matters!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35" y="3928895"/>
            <a:ext cx="4154126" cy="2414759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712761" y="235178"/>
            <a:ext cx="10745813" cy="8601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Burden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7896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34"/>
    </mc:Choice>
    <mc:Fallback>
      <p:transition spd="slow" advTm="733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85787" y="3452821"/>
            <a:ext cx="52816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002060"/>
                </a:solidFill>
              </a:rPr>
              <a:t>Examples</a:t>
            </a:r>
            <a:r>
              <a:rPr lang="en-US" sz="2800" dirty="0" smtClean="0">
                <a:solidFill>
                  <a:srgbClr val="002060"/>
                </a:solidFill>
              </a:rPr>
              <a:t>: insufficient </a:t>
            </a:r>
            <a:r>
              <a:rPr lang="en-US" sz="2800" dirty="0" err="1" smtClean="0">
                <a:solidFill>
                  <a:srgbClr val="002060"/>
                </a:solidFill>
              </a:rPr>
              <a:t>folate</a:t>
            </a:r>
            <a:r>
              <a:rPr lang="en-US" sz="2800" dirty="0" smtClean="0">
                <a:solidFill>
                  <a:srgbClr val="002060"/>
                </a:solidFill>
              </a:rPr>
              <a:t> status, badly treated diabetes, obesity, lack of protection against infectious diseases, some </a:t>
            </a:r>
            <a:r>
              <a:rPr lang="en-US" sz="2800" dirty="0" err="1" smtClean="0">
                <a:solidFill>
                  <a:srgbClr val="002060"/>
                </a:solidFill>
              </a:rPr>
              <a:t>teratogenic</a:t>
            </a:r>
            <a:r>
              <a:rPr lang="en-US" sz="2800" dirty="0" smtClean="0">
                <a:solidFill>
                  <a:srgbClr val="002060"/>
                </a:solidFill>
              </a:rPr>
              <a:t> medications, smoking, alcohol. </a:t>
            </a: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933450" y="158978"/>
            <a:ext cx="10525124" cy="9840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Causes and Prevention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  <p:pic>
        <p:nvPicPr>
          <p:cNvPr id="7170" name="Picture 2" descr="Risultati immagini per folic acid carto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225" y="3348424"/>
            <a:ext cx="1993900" cy="1261677"/>
          </a:xfrm>
          <a:prstGeom prst="rect">
            <a:avLst/>
          </a:prstGeom>
          <a:noFill/>
        </p:spPr>
      </p:pic>
      <p:sp>
        <p:nvSpPr>
          <p:cNvPr id="6" name="CasellaDiTesto 2"/>
          <p:cNvSpPr txBox="1"/>
          <p:nvPr/>
        </p:nvSpPr>
        <p:spPr>
          <a:xfrm>
            <a:off x="533400" y="1376371"/>
            <a:ext cx="108585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2060"/>
                </a:solidFill>
              </a:rPr>
              <a:t>Although approximately 50% of structural birth defects cannot be linked to a specific cause, there are some known causes or risk factors.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2060"/>
                </a:solidFill>
              </a:rPr>
              <a:t>Non-genetic known causes or risk factors can be mitigated or removed </a:t>
            </a:r>
            <a:r>
              <a:rPr lang="en-US" sz="2800" b="1" dirty="0" smtClean="0">
                <a:solidFill>
                  <a:srgbClr val="7030A0"/>
                </a:solidFill>
              </a:rPr>
              <a:t>before conception or early pregnancy </a:t>
            </a:r>
            <a:r>
              <a:rPr lang="en-US" sz="2800" b="1" dirty="0" smtClean="0">
                <a:solidFill>
                  <a:srgbClr val="002060"/>
                </a:solidFill>
              </a:rPr>
              <a:t>to prevent some birth defects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7172" name="Picture 4" descr="Risultati immagini per obesity ic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30108" y="3610538"/>
            <a:ext cx="1421892" cy="1447238"/>
          </a:xfrm>
          <a:prstGeom prst="rect">
            <a:avLst/>
          </a:prstGeom>
          <a:noFill/>
        </p:spPr>
      </p:pic>
      <p:pic>
        <p:nvPicPr>
          <p:cNvPr id="7174" name="Picture 6" descr="Risultati immagini per vaccination carto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29766" y="5063603"/>
            <a:ext cx="2393909" cy="1346722"/>
          </a:xfrm>
          <a:prstGeom prst="rect">
            <a:avLst/>
          </a:prstGeom>
          <a:noFill/>
        </p:spPr>
      </p:pic>
      <p:pic>
        <p:nvPicPr>
          <p:cNvPr id="7176" name="Picture 8" descr="Risultati immagini per no smoking in pregnancy  carto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10423" y="3323755"/>
            <a:ext cx="1594122" cy="1572095"/>
          </a:xfrm>
          <a:prstGeom prst="rect">
            <a:avLst/>
          </a:prstGeom>
          <a:noFill/>
        </p:spPr>
      </p:pic>
      <p:pic>
        <p:nvPicPr>
          <p:cNvPr id="7178" name="Picture 10" descr="Risultati immagini per no alcohol in pregnancy icon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91323" y="4891794"/>
            <a:ext cx="1619251" cy="150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42522"/>
            <a:ext cx="10058400" cy="1043341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The Goal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409700"/>
            <a:ext cx="7600951" cy="4781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The main goal of the </a:t>
            </a:r>
            <a:r>
              <a:rPr lang="en-US" b="1" dirty="0" smtClean="0">
                <a:solidFill>
                  <a:srgbClr val="0070C0"/>
                </a:solidFill>
              </a:rPr>
              <a:t>day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is to use our collective voice to reach more people with news, messages and fact sheets.</a:t>
            </a:r>
          </a:p>
          <a:p>
            <a:pPr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We hope this will spur more efforts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to expand </a:t>
            </a:r>
            <a:r>
              <a:rPr lang="en-US" sz="3200" dirty="0">
                <a:solidFill>
                  <a:srgbClr val="002060"/>
                </a:solidFill>
              </a:rPr>
              <a:t>birth defects 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surveillance, prevention</a:t>
            </a:r>
            <a:r>
              <a:rPr lang="en-US" sz="3200" b="1" dirty="0">
                <a:solidFill>
                  <a:srgbClr val="7030A0"/>
                </a:solidFill>
              </a:rPr>
              <a:t>, care, </a:t>
            </a:r>
            <a:r>
              <a:rPr lang="en-US" sz="3200" b="1" dirty="0" smtClean="0">
                <a:solidFill>
                  <a:srgbClr val="7030A0"/>
                </a:solidFill>
              </a:rPr>
              <a:t>and research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</a:rPr>
              <a:t>worldwide.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  <p:sp>
        <p:nvSpPr>
          <p:cNvPr id="6146" name="AutoShape 2" descr="Risultati immagini per social medi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8" name="AutoShape 4" descr="Risultati immagini per social medi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50" name="Picture 6" descr="Risultati immagini per social med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2925" y="4012941"/>
            <a:ext cx="3316099" cy="1778259"/>
          </a:xfrm>
          <a:prstGeom prst="rect">
            <a:avLst/>
          </a:prstGeom>
          <a:noFill/>
        </p:spPr>
      </p:pic>
      <p:pic>
        <p:nvPicPr>
          <p:cNvPr id="6152" name="Picture 8" descr="Risultati immagini per teaching ico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8571" b="12331"/>
          <a:stretch>
            <a:fillRect/>
          </a:stretch>
        </p:blipFill>
        <p:spPr bwMode="auto">
          <a:xfrm>
            <a:off x="7989888" y="1333500"/>
            <a:ext cx="3167062" cy="2505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7289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108"/>
    </mc:Choice>
    <mc:Fallback>
      <p:transition spd="slow" advTm="710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62076" y="190148"/>
            <a:ext cx="10239374" cy="1038577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 smtClean="0">
                <a:solidFill>
                  <a:srgbClr val="7030A0"/>
                </a:solidFill>
              </a:rPr>
              <a:t>Become</a:t>
            </a:r>
            <a:r>
              <a:rPr lang="it-IT" sz="3200" b="1" dirty="0" smtClean="0">
                <a:solidFill>
                  <a:srgbClr val="7030A0"/>
                </a:solidFill>
              </a:rPr>
              <a:t> a 2019 </a:t>
            </a:r>
            <a:r>
              <a:rPr lang="it-IT" sz="3200" b="1" dirty="0" err="1" smtClean="0">
                <a:solidFill>
                  <a:srgbClr val="7030A0"/>
                </a:solidFill>
              </a:rPr>
              <a:t>Recognized</a:t>
            </a:r>
            <a:r>
              <a:rPr lang="it-IT" sz="3200" b="1" dirty="0" smtClean="0">
                <a:solidFill>
                  <a:srgbClr val="7030A0"/>
                </a:solidFill>
              </a:rPr>
              <a:t> World Birth Defects </a:t>
            </a:r>
            <a:r>
              <a:rPr lang="it-IT" sz="3200" b="1" dirty="0" err="1" smtClean="0">
                <a:solidFill>
                  <a:srgbClr val="7030A0"/>
                </a:solidFill>
              </a:rPr>
              <a:t>Day</a:t>
            </a:r>
            <a:r>
              <a:rPr lang="it-IT" sz="3200" b="1" dirty="0" smtClean="0">
                <a:solidFill>
                  <a:srgbClr val="7030A0"/>
                </a:solidFill>
              </a:rPr>
              <a:t> </a:t>
            </a:r>
            <a:br>
              <a:rPr lang="it-IT" sz="3200" b="1" dirty="0" smtClean="0">
                <a:solidFill>
                  <a:srgbClr val="7030A0"/>
                </a:solidFill>
              </a:rPr>
            </a:br>
            <a:r>
              <a:rPr lang="it-IT" sz="3200" b="1" dirty="0" smtClean="0">
                <a:solidFill>
                  <a:srgbClr val="7030A0"/>
                </a:solidFill>
              </a:rPr>
              <a:t>Partner </a:t>
            </a:r>
            <a:r>
              <a:rPr lang="it-IT" sz="3200" b="1" dirty="0" err="1" smtClean="0">
                <a:solidFill>
                  <a:srgbClr val="7030A0"/>
                </a:solidFill>
              </a:rPr>
              <a:t>Organization</a:t>
            </a:r>
            <a:endParaRPr lang="it-IT" sz="32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7198" y="1314447"/>
            <a:ext cx="5391152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C00000"/>
                </a:solidFill>
              </a:rPr>
              <a:t>Application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form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available</a:t>
            </a:r>
            <a:r>
              <a:rPr lang="it-IT" sz="2400" b="1" dirty="0" smtClean="0">
                <a:solidFill>
                  <a:srgbClr val="C00000"/>
                </a:solidFill>
              </a:rPr>
              <a:t> at: </a:t>
            </a:r>
            <a:r>
              <a:rPr lang="en-US" sz="2400" b="1" dirty="0" smtClean="0">
                <a:solidFill>
                  <a:srgbClr val="0070C0"/>
                </a:solidFill>
                <a:hlinkClick r:id="rId3"/>
              </a:rPr>
              <a:t>https://www.worldbirthdefectsday.org/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3260" t="20145" r="17537" b="20993"/>
          <a:stretch>
            <a:fillRect/>
          </a:stretch>
        </p:blipFill>
        <p:spPr bwMode="auto">
          <a:xfrm>
            <a:off x="2676525" y="2333624"/>
            <a:ext cx="6792069" cy="4304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05550" y="1428750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 YOUR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visibility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76975" y="1285874"/>
            <a:ext cx="5353050" cy="866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85938" y="299707"/>
            <a:ext cx="10015538" cy="97189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What can you do to observe the Day?</a:t>
            </a:r>
            <a:endParaRPr lang="it-IT" sz="4800" dirty="0">
              <a:solidFill>
                <a:srgbClr val="7030A0"/>
              </a:solidFill>
            </a:endParaRPr>
          </a:p>
        </p:txBody>
      </p:sp>
      <p:pic>
        <p:nvPicPr>
          <p:cNvPr id="3" name="Picture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98" b="12598"/>
          <a:stretch>
            <a:fillRect/>
          </a:stretch>
        </p:blipFill>
        <p:spPr>
          <a:xfrm>
            <a:off x="247614" y="1695864"/>
            <a:ext cx="5038761" cy="3769619"/>
          </a:xfrm>
          <a:prstGeom prst="rect">
            <a:avLst/>
          </a:prstGeom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43525" y="1280268"/>
            <a:ext cx="6443661" cy="43299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Organize 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increase </a:t>
            </a:r>
            <a:r>
              <a:rPr lang="en-US" sz="2400" b="1" dirty="0" smtClean="0">
                <a:solidFill>
                  <a:srgbClr val="002060"/>
                </a:solidFill>
              </a:rPr>
              <a:t>knowledge on birth defects prevention and care.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your voice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social media to raise awareness.</a:t>
            </a:r>
          </a:p>
          <a:p>
            <a:pPr marL="285750" lvl="0" indent="-28575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Register with your social media account to join  </a:t>
            </a:r>
            <a:r>
              <a:rPr lang="en-US" sz="2400" b="1" dirty="0" smtClean="0">
                <a:solidFill>
                  <a:srgbClr val="C00000"/>
                </a:solidFill>
              </a:rPr>
              <a:t>Thunderclap.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 the </a:t>
            </a:r>
            <a:r>
              <a:rPr lang="en-US" sz="2400" b="1" dirty="0" err="1" smtClean="0">
                <a:solidFill>
                  <a:srgbClr val="C00000"/>
                </a:solidFill>
              </a:rPr>
              <a:t>B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uzzday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Twitter using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hashtag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/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WorldBDDay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85750" indent="-28575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Encourage </a:t>
            </a:r>
            <a:r>
              <a:rPr lang="en-US" sz="2400" b="1" dirty="0" smtClean="0">
                <a:solidFill>
                  <a:srgbClr val="002060"/>
                </a:solidFill>
              </a:rPr>
              <a:t>other organizations to join the WBDD movement.</a:t>
            </a:r>
          </a:p>
          <a:p>
            <a:pPr marL="285750" indent="-28575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Follow news and advices on </a:t>
            </a:r>
            <a:r>
              <a:rPr lang="en-US" sz="2400" b="1" dirty="0" smtClean="0">
                <a:solidFill>
                  <a:srgbClr val="0070C0"/>
                </a:solidFill>
                <a:hlinkClick r:id="rId3"/>
              </a:rPr>
              <a:t>https://www.worldbirthdefectsday.org/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481</Words>
  <Application>Microsoft Office PowerPoint</Application>
  <PresentationFormat>Custom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World Birth Defects Day –  March 3, 2019</vt:lpstr>
      <vt:lpstr>On March 3rd 2019,  several worldwide organizations will mark the fifth annual  World Birth Defects Day.</vt:lpstr>
      <vt:lpstr>Birth Defects </vt:lpstr>
      <vt:lpstr>Frequency</vt:lpstr>
      <vt:lpstr>Slide 5</vt:lpstr>
      <vt:lpstr>Slide 6</vt:lpstr>
      <vt:lpstr>The Goal</vt:lpstr>
      <vt:lpstr>Become a 2019 Recognized World Birth Defects Day  Partner Organization</vt:lpstr>
      <vt:lpstr>What can you do to observe the Day?</vt:lpstr>
      <vt:lpstr>Your energy is greatly needed!</vt:lpstr>
      <vt:lpstr>Stay Tuned. More to Come. </vt:lpstr>
      <vt:lpstr>Use this presentation as you like  Translate if needed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Birth Defects Day 2016</dc:title>
  <dc:creator>Robertson, Beverly</dc:creator>
  <cp:lastModifiedBy>Pierpaolo</cp:lastModifiedBy>
  <cp:revision>92</cp:revision>
  <dcterms:created xsi:type="dcterms:W3CDTF">2015-08-20T20:00:29Z</dcterms:created>
  <dcterms:modified xsi:type="dcterms:W3CDTF">2018-09-06T06:18:42Z</dcterms:modified>
</cp:coreProperties>
</file>