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71" r:id="rId4"/>
    <p:sldId id="258" r:id="rId5"/>
    <p:sldId id="260" r:id="rId6"/>
    <p:sldId id="272" r:id="rId7"/>
    <p:sldId id="261" r:id="rId8"/>
    <p:sldId id="275" r:id="rId9"/>
    <p:sldId id="27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paolo" initials="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D818-E1F2-42A1-A944-A122600D573A}" type="datetimeFigureOut">
              <a:rPr lang="es-ES" smtClean="0"/>
              <a:t>30/09/2018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57933-9BB7-4A86-AC95-A57741FF5E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34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57933-9BB7-4A86-AC95-A57741FF5EC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61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8EEA-4DD9-42A7-BB0B-9E34D2C19183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www.google.it/url?sa=i&amp;rct=j&amp;q=&amp;esrc=s&amp;source=images&amp;cd=&amp;cad=rja&amp;uact=8&amp;ved=2ahUKEwjQqY7zyaHdAhUK3SwKHUPoADsQjRx6BAgBEAU&amp;url=http://www.irishnews.com/lifestyle/2016/09/14/news/folic-acid-can-lower-rate-of-heart-defects-study-finds-693431/&amp;psig=AOvVaw1a44NHD_WARqA4fHoSKEy6&amp;ust=153615832531026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://www.google.it/url?sa=i&amp;rct=j&amp;q=&amp;esrc=s&amp;source=images&amp;cd=&amp;cad=rja&amp;uact=8&amp;ved=2ahUKEwj2pPPAyqHdAhWDVywKHfWDAk4QjRx6BAgBEAU&amp;url=http://www.lucasbadermd.com/attack-the-risk-factors-tendon.html&amp;psig=AOvVaw3zjyg3nnqIyteD3NhUiepD&amp;ust=1536158473958523" TargetMode="Externa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orldbirthdefectsday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orldbirthdefectsday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009"/>
            <a:ext cx="12192000" cy="1371600"/>
          </a:xfrm>
          <a:noFill/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Día</a:t>
            </a:r>
            <a:r>
              <a:rPr lang="en-US" sz="4800" b="1" dirty="0" smtClean="0">
                <a:solidFill>
                  <a:srgbClr val="0070C0"/>
                </a:solidFill>
              </a:rPr>
              <a:t> Mundial de </a:t>
            </a:r>
            <a:r>
              <a:rPr lang="en-US" sz="4800" b="1" dirty="0" err="1" smtClean="0">
                <a:solidFill>
                  <a:srgbClr val="0070C0"/>
                </a:solidFill>
              </a:rPr>
              <a:t>los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Defectos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Congénitos</a:t>
            </a:r>
            <a:r>
              <a:rPr lang="en-US" sz="4800" b="1" dirty="0" smtClean="0">
                <a:solidFill>
                  <a:srgbClr val="0070C0"/>
                </a:solidFill>
              </a:rPr>
              <a:t/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 3 de </a:t>
            </a:r>
            <a:r>
              <a:rPr lang="en-US" sz="4800" b="1" dirty="0" err="1" smtClean="0">
                <a:solidFill>
                  <a:srgbClr val="0070C0"/>
                </a:solidFill>
              </a:rPr>
              <a:t>marzo</a:t>
            </a:r>
            <a:r>
              <a:rPr lang="en-US" sz="4800" b="1" dirty="0" smtClean="0">
                <a:solidFill>
                  <a:srgbClr val="0070C0"/>
                </a:solidFill>
              </a:rPr>
              <a:t>, </a:t>
            </a:r>
            <a:r>
              <a:rPr lang="en-US" sz="4800" b="1" dirty="0" smtClean="0">
                <a:solidFill>
                  <a:srgbClr val="0070C0"/>
                </a:solidFill>
              </a:rPr>
              <a:t>2019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55002" y="1737360"/>
            <a:ext cx="7190935" cy="1498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b="1" dirty="0" smtClean="0">
                <a:solidFill>
                  <a:srgbClr val="002060"/>
                </a:solidFill>
              </a:rPr>
              <a:t>#</a:t>
            </a:r>
            <a:r>
              <a:rPr lang="en-US" sz="8800" b="1" dirty="0" err="1" smtClean="0">
                <a:solidFill>
                  <a:srgbClr val="002060"/>
                </a:solidFill>
              </a:rPr>
              <a:t>WorldBDDay</a:t>
            </a:r>
            <a:endParaRPr lang="en-US" sz="8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3698" y="2259037"/>
            <a:ext cx="4295336" cy="3221502"/>
          </a:xfrm>
          <a:prstGeom prst="rect">
            <a:avLst/>
          </a:prstGeom>
        </p:spPr>
      </p:pic>
      <p:pic>
        <p:nvPicPr>
          <p:cNvPr id="1026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429000"/>
            <a:ext cx="353377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84" y="280635"/>
            <a:ext cx="10174516" cy="96714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¡</a:t>
            </a:r>
            <a:r>
              <a:rPr lang="en-US" sz="4800" b="1" dirty="0" err="1" smtClean="0">
                <a:solidFill>
                  <a:srgbClr val="7030A0"/>
                </a:solidFill>
              </a:rPr>
              <a:t>Tu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energía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es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muy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necesaria</a:t>
            </a:r>
            <a:r>
              <a:rPr lang="en-US" sz="4800" b="1" dirty="0" smtClean="0">
                <a:solidFill>
                  <a:srgbClr val="7030A0"/>
                </a:solidFill>
              </a:rPr>
              <a:t>!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02" y="1484784"/>
            <a:ext cx="10179278" cy="9031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Tweetea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retweeta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comparte</a:t>
            </a:r>
            <a:r>
              <a:rPr lang="en-US" dirty="0" smtClean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comenta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sz="4400" b="1" dirty="0" smtClean="0">
                <a:solidFill>
                  <a:srgbClr val="0070C0"/>
                </a:solidFill>
              </a:rPr>
              <a:t>¡</a:t>
            </a:r>
            <a:r>
              <a:rPr lang="en-US" sz="4400" b="1" dirty="0" err="1" smtClean="0">
                <a:solidFill>
                  <a:srgbClr val="0070C0"/>
                </a:solidFill>
              </a:rPr>
              <a:t>Haz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ruido</a:t>
            </a:r>
            <a:r>
              <a:rPr lang="en-US" sz="4400" b="1" dirty="0" smtClean="0">
                <a:solidFill>
                  <a:srgbClr val="0070C0"/>
                </a:solidFill>
              </a:rPr>
              <a:t>!</a:t>
            </a:r>
            <a:endParaRPr lang="en-US" sz="44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3767" y="2636912"/>
            <a:ext cx="5667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4000" dirty="0" err="1" smtClean="0">
                <a:solidFill>
                  <a:srgbClr val="002060"/>
                </a:solidFill>
              </a:rPr>
              <a:t>Esto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permitirá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aumentar</a:t>
            </a:r>
            <a:r>
              <a:rPr lang="en-US" sz="4000" dirty="0" smtClean="0">
                <a:solidFill>
                  <a:srgbClr val="002060"/>
                </a:solidFill>
              </a:rPr>
              <a:t> el </a:t>
            </a:r>
            <a:r>
              <a:rPr lang="en-US" sz="4000" dirty="0" err="1" smtClean="0">
                <a:solidFill>
                  <a:srgbClr val="002060"/>
                </a:solidFill>
              </a:rPr>
              <a:t>alcande</a:t>
            </a:r>
            <a:r>
              <a:rPr lang="en-US" sz="4000" dirty="0" smtClean="0">
                <a:solidFill>
                  <a:srgbClr val="002060"/>
                </a:solidFill>
              </a:rPr>
              <a:t> de </a:t>
            </a:r>
            <a:r>
              <a:rPr lang="en-US" sz="4000" dirty="0" err="1" smtClean="0">
                <a:solidFill>
                  <a:srgbClr val="002060"/>
                </a:solidFill>
              </a:rPr>
              <a:t>lsos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mensajes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alrededor</a:t>
            </a:r>
            <a:r>
              <a:rPr lang="en-US" sz="4000" dirty="0" smtClean="0">
                <a:solidFill>
                  <a:srgbClr val="002060"/>
                </a:solidFill>
              </a:rPr>
              <a:t> del </a:t>
            </a:r>
            <a:r>
              <a:rPr lang="en-US" sz="4000" dirty="0" err="1" smtClean="0">
                <a:solidFill>
                  <a:srgbClr val="002060"/>
                </a:solidFill>
              </a:rPr>
              <a:t>mundo</a:t>
            </a:r>
            <a:r>
              <a:rPr lang="en-US" sz="4000" dirty="0" smtClean="0">
                <a:solidFill>
                  <a:srgbClr val="002060"/>
                </a:solidFill>
              </a:rPr>
              <a:t> y </a:t>
            </a:r>
            <a:r>
              <a:rPr lang="en-US" sz="4000" dirty="0" err="1" smtClean="0">
                <a:solidFill>
                  <a:srgbClr val="002060"/>
                </a:solidFill>
              </a:rPr>
              <a:t>expandir</a:t>
            </a:r>
            <a:r>
              <a:rPr lang="en-US" sz="4000" dirty="0" smtClean="0">
                <a:solidFill>
                  <a:srgbClr val="002060"/>
                </a:solidFill>
              </a:rPr>
              <a:t> el </a:t>
            </a:r>
            <a:r>
              <a:rPr lang="en-US" sz="4000" dirty="0" err="1" smtClean="0">
                <a:solidFill>
                  <a:srgbClr val="002060"/>
                </a:solidFill>
              </a:rPr>
              <a:t>conocimiento</a:t>
            </a:r>
            <a:r>
              <a:rPr lang="en-US" sz="4000" dirty="0" smtClean="0">
                <a:solidFill>
                  <a:srgbClr val="002060"/>
                </a:solidFill>
              </a:rPr>
              <a:t> y la </a:t>
            </a:r>
            <a:r>
              <a:rPr lang="en-US" sz="4000" dirty="0" err="1" smtClean="0">
                <a:solidFill>
                  <a:srgbClr val="002060"/>
                </a:solidFill>
              </a:rPr>
              <a:t>concientización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7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61" y="2903091"/>
            <a:ext cx="3741525" cy="29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8"/>
    </mc:Choice>
    <mc:Fallback xmlns="">
      <p:transition spd="slow" advTm="69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160"/>
            <a:ext cx="6528048" cy="1632146"/>
          </a:xfrm>
        </p:spPr>
        <p:txBody>
          <a:bodyPr>
            <a:noAutofit/>
          </a:bodyPr>
          <a:lstStyle/>
          <a:p>
            <a:r>
              <a:rPr lang="en-US" sz="6400" b="1" dirty="0" err="1" smtClean="0">
                <a:solidFill>
                  <a:srgbClr val="00B050"/>
                </a:solidFill>
              </a:rPr>
              <a:t>Permanece</a:t>
            </a:r>
            <a:r>
              <a:rPr lang="en-US" sz="6400" b="1" dirty="0" smtClean="0">
                <a:solidFill>
                  <a:srgbClr val="00B050"/>
                </a:solidFill>
              </a:rPr>
              <a:t> </a:t>
            </a:r>
            <a:r>
              <a:rPr lang="en-US" sz="6400" b="1" dirty="0" err="1" smtClean="0">
                <a:solidFill>
                  <a:srgbClr val="00B050"/>
                </a:solidFill>
              </a:rPr>
              <a:t>conectado</a:t>
            </a:r>
            <a:r>
              <a:rPr lang="en-US" sz="6400" b="1" dirty="0" smtClean="0">
                <a:solidFill>
                  <a:srgbClr val="00B050"/>
                </a:solidFill>
              </a:rPr>
              <a:t>.</a:t>
            </a:r>
            <a:br>
              <a:rPr lang="en-US" sz="6400" b="1" dirty="0" smtClean="0">
                <a:solidFill>
                  <a:srgbClr val="00B050"/>
                </a:solidFill>
              </a:rPr>
            </a:br>
            <a:r>
              <a:rPr lang="en-US" sz="6400" b="1" dirty="0" smtClean="0">
                <a:solidFill>
                  <a:srgbClr val="00B050"/>
                </a:solidFill>
              </a:rPr>
              <a:t/>
            </a:r>
            <a:br>
              <a:rPr lang="en-US" sz="6400" b="1" dirty="0" smtClean="0">
                <a:solidFill>
                  <a:srgbClr val="00B050"/>
                </a:solidFill>
              </a:rPr>
            </a:br>
            <a:r>
              <a:rPr lang="en-US" sz="6400" b="1" dirty="0" smtClean="0">
                <a:solidFill>
                  <a:srgbClr val="00B050"/>
                </a:solidFill>
              </a:rPr>
              <a:t>Hay </a:t>
            </a:r>
            <a:r>
              <a:rPr lang="en-US" sz="6400" b="1" dirty="0" err="1" smtClean="0">
                <a:solidFill>
                  <a:srgbClr val="00B050"/>
                </a:solidFill>
              </a:rPr>
              <a:t>más</a:t>
            </a:r>
            <a:r>
              <a:rPr lang="en-US" sz="6400" b="1" dirty="0" smtClean="0">
                <a:solidFill>
                  <a:srgbClr val="00B050"/>
                </a:solidFill>
              </a:rPr>
              <a:t> </a:t>
            </a:r>
            <a:r>
              <a:rPr lang="en-US" sz="6400" b="1" dirty="0" err="1" smtClean="0">
                <a:solidFill>
                  <a:srgbClr val="00B050"/>
                </a:solidFill>
              </a:rPr>
              <a:t>por</a:t>
            </a:r>
            <a:r>
              <a:rPr lang="en-US" sz="6400" b="1" dirty="0" smtClean="0">
                <a:solidFill>
                  <a:srgbClr val="00B050"/>
                </a:solidFill>
              </a:rPr>
              <a:t> </a:t>
            </a:r>
            <a:r>
              <a:rPr lang="en-US" sz="6400" b="1" dirty="0" err="1" smtClean="0">
                <a:solidFill>
                  <a:srgbClr val="00B050"/>
                </a:solidFill>
              </a:rPr>
              <a:t>venir</a:t>
            </a:r>
            <a:r>
              <a:rPr lang="en-US" sz="6400" b="1" dirty="0" smtClean="0">
                <a:solidFill>
                  <a:srgbClr val="00B050"/>
                </a:solidFill>
              </a:rPr>
              <a:t>. </a:t>
            </a:r>
            <a:endParaRPr lang="en-US" sz="64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45" y="742950"/>
            <a:ext cx="5150787" cy="5136520"/>
          </a:xfrm>
        </p:spPr>
      </p:pic>
      <p:pic>
        <p:nvPicPr>
          <p:cNvPr id="6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"/>
    </mc:Choice>
    <mc:Fallback xmlns="">
      <p:transition spd="slow" advTm="43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469557"/>
            <a:ext cx="6562725" cy="520078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3 de </a:t>
            </a:r>
            <a:r>
              <a:rPr lang="en-US" b="1" dirty="0" err="1" smtClean="0">
                <a:solidFill>
                  <a:srgbClr val="0070C0"/>
                </a:solidFill>
              </a:rPr>
              <a:t>Marzo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smtClean="0">
                <a:solidFill>
                  <a:srgbClr val="0070C0"/>
                </a:solidFill>
              </a:rPr>
              <a:t>2019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sz="4000" b="1" dirty="0" err="1" smtClean="0"/>
              <a:t>varias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organizaciones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alrededor</a:t>
            </a:r>
            <a:r>
              <a:rPr lang="en-US" sz="4000" b="1" dirty="0" smtClean="0"/>
              <a:t> del </a:t>
            </a:r>
            <a:r>
              <a:rPr lang="en-US" sz="4000" b="1" dirty="0" err="1" smtClean="0"/>
              <a:t>mundo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conmemorarán</a:t>
            </a:r>
            <a:r>
              <a:rPr lang="en-US" sz="4000" b="1" dirty="0" smtClean="0"/>
              <a:t> el </a:t>
            </a:r>
            <a:r>
              <a:rPr lang="en-US" sz="4000" b="1" dirty="0">
                <a:solidFill>
                  <a:srgbClr val="0070C0"/>
                </a:solidFill>
              </a:rPr>
              <a:t>Q</a:t>
            </a:r>
            <a:r>
              <a:rPr lang="en-US" sz="4000" b="1" dirty="0" smtClean="0">
                <a:solidFill>
                  <a:srgbClr val="0070C0"/>
                </a:solidFill>
              </a:rPr>
              <a:t>uinto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err="1" smtClean="0"/>
              <a:t>Día</a:t>
            </a:r>
            <a:r>
              <a:rPr lang="en-US" sz="4000" b="1" dirty="0" smtClean="0"/>
              <a:t> Mundial de </a:t>
            </a:r>
            <a:r>
              <a:rPr lang="en-US" sz="4000" b="1" dirty="0" err="1" smtClean="0"/>
              <a:t>los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Defectos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Congénitos</a:t>
            </a:r>
            <a:r>
              <a:rPr lang="en-US" sz="4000" b="1" dirty="0" smtClean="0"/>
              <a:t>.</a:t>
            </a:r>
            <a:endParaRPr lang="en-US" b="1" dirty="0"/>
          </a:p>
        </p:txBody>
      </p:sp>
      <p:pic>
        <p:nvPicPr>
          <p:cNvPr id="17410" name="Picture 2" descr="http://www.partecipiamo.it/mamma/immagini/mary_cassatt_025_madre_e_figlia_1900.jpg"/>
          <p:cNvPicPr>
            <a:picLocks noChangeAspect="1" noChangeArrowheads="1"/>
          </p:cNvPicPr>
          <p:nvPr/>
        </p:nvPicPr>
        <p:blipFill>
          <a:blip r:embed="rId2" cstate="print"/>
          <a:srcRect l="22626" t="4658" r="21616" b="5520"/>
          <a:stretch>
            <a:fillRect/>
          </a:stretch>
        </p:blipFill>
        <p:spPr bwMode="auto">
          <a:xfrm>
            <a:off x="7219950" y="714375"/>
            <a:ext cx="4381500" cy="52959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9258300" y="5991225"/>
            <a:ext cx="2317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Mary </a:t>
            </a:r>
            <a:r>
              <a:rPr lang="it-IT" sz="1200" dirty="0" err="1" smtClean="0"/>
              <a:t>Cassat</a:t>
            </a:r>
            <a:r>
              <a:rPr lang="it-IT" sz="1200" dirty="0" smtClean="0"/>
              <a:t>:</a:t>
            </a:r>
            <a:r>
              <a:rPr lang="it-IT" sz="1200" dirty="0" err="1" smtClean="0"/>
              <a:t>Mother</a:t>
            </a:r>
            <a:r>
              <a:rPr lang="it-IT" sz="1200" dirty="0" smtClean="0"/>
              <a:t> and son (1900)</a:t>
            </a:r>
            <a:endParaRPr lang="it-IT" sz="1200" dirty="0"/>
          </a:p>
        </p:txBody>
      </p:sp>
      <p:pic>
        <p:nvPicPr>
          <p:cNvPr id="9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0" y="4240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90148"/>
            <a:ext cx="10058400" cy="1010002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rgbClr val="0070C0"/>
                </a:solidFill>
              </a:rPr>
              <a:t>¿Qué son los Defectos Congénitos?</a:t>
            </a:r>
            <a:endParaRPr lang="it-IT" sz="48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4825" y="1543020"/>
            <a:ext cx="5238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Los defectos congénitos, también llamado anomalías congénitas, son anomalías e</a:t>
            </a:r>
            <a:r>
              <a:rPr lang="en-US" sz="2400" b="1" dirty="0" err="1" smtClean="0">
                <a:solidFill>
                  <a:srgbClr val="002060"/>
                </a:solidFill>
              </a:rPr>
              <a:t>structurales</a:t>
            </a:r>
            <a:r>
              <a:rPr lang="en-US" sz="2400" b="1" dirty="0" smtClean="0">
                <a:solidFill>
                  <a:srgbClr val="002060"/>
                </a:solidFill>
              </a:rPr>
              <a:t> o </a:t>
            </a:r>
            <a:r>
              <a:rPr lang="en-US" sz="2400" b="1" dirty="0" err="1" smtClean="0">
                <a:solidFill>
                  <a:srgbClr val="002060"/>
                </a:solidFill>
              </a:rPr>
              <a:t>funcionales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debi</a:t>
            </a:r>
            <a:r>
              <a:rPr lang="en-US" sz="2400" b="1" dirty="0" err="1" smtClean="0">
                <a:solidFill>
                  <a:srgbClr val="002060"/>
                </a:solidFill>
              </a:rPr>
              <a:t>do</a:t>
            </a:r>
            <a:r>
              <a:rPr 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</a:rPr>
              <a:t>determinadas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anomalías</a:t>
            </a:r>
            <a:r>
              <a:rPr lang="en-US" sz="2400" b="1" dirty="0" smtClean="0">
                <a:solidFill>
                  <a:srgbClr val="002060"/>
                </a:solidFill>
              </a:rPr>
              <a:t> del </a:t>
            </a:r>
            <a:r>
              <a:rPr lang="en-US" sz="2400" b="1" dirty="0" err="1" smtClean="0">
                <a:solidFill>
                  <a:srgbClr val="002060"/>
                </a:solidFill>
              </a:rPr>
              <a:t>desarrollo</a:t>
            </a:r>
            <a:r>
              <a:rPr lang="en-US" sz="2400" b="1" dirty="0" smtClean="0">
                <a:solidFill>
                  <a:srgbClr val="002060"/>
                </a:solidFill>
              </a:rPr>
              <a:t> que </a:t>
            </a:r>
            <a:r>
              <a:rPr lang="en-US" sz="2400" b="1" dirty="0" err="1" smtClean="0">
                <a:solidFill>
                  <a:srgbClr val="002060"/>
                </a:solidFill>
              </a:rPr>
              <a:t>pueden</a:t>
            </a:r>
            <a:r>
              <a:rPr lang="en-US" sz="2400" b="1" dirty="0" smtClean="0">
                <a:solidFill>
                  <a:srgbClr val="002060"/>
                </a:solidFill>
              </a:rPr>
              <a:t> sere </a:t>
            </a:r>
            <a:r>
              <a:rPr lang="en-US" sz="2400" b="1" dirty="0" err="1" smtClean="0">
                <a:solidFill>
                  <a:srgbClr val="002060"/>
                </a:solidFill>
              </a:rPr>
              <a:t>identificadas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prenatalmente</a:t>
            </a:r>
            <a:r>
              <a:rPr lang="en-US" sz="2400" b="1" dirty="0" smtClean="0">
                <a:solidFill>
                  <a:srgbClr val="002060"/>
                </a:solidFill>
              </a:rPr>
              <a:t>, al </a:t>
            </a:r>
            <a:r>
              <a:rPr lang="en-US" sz="2400" b="1" dirty="0" err="1" smtClean="0">
                <a:solidFill>
                  <a:srgbClr val="002060"/>
                </a:solidFill>
              </a:rPr>
              <a:t>nacer</a:t>
            </a:r>
            <a:r>
              <a:rPr lang="en-US" sz="2400" b="1" dirty="0" smtClean="0">
                <a:solidFill>
                  <a:srgbClr val="002060"/>
                </a:solidFill>
              </a:rPr>
              <a:t> o </a:t>
            </a:r>
            <a:r>
              <a:rPr lang="en-US" sz="2400" b="1" dirty="0" err="1" smtClean="0">
                <a:solidFill>
                  <a:srgbClr val="002060"/>
                </a:solidFill>
              </a:rPr>
              <a:t>también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más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tarde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it-IT" sz="2400" b="1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67475" y="1490653"/>
            <a:ext cx="50339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</a:rPr>
              <a:t>Ejemplos de defectos congénitos</a:t>
            </a:r>
            <a:endParaRPr lang="it-IT" sz="2400" b="1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002060"/>
                </a:solidFill>
              </a:rPr>
              <a:t>Estructurales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2060"/>
                </a:solidFill>
              </a:rPr>
              <a:t>Defectos cardíacos, </a:t>
            </a:r>
            <a:r>
              <a:rPr lang="it-IT" sz="2000" dirty="0" smtClean="0">
                <a:solidFill>
                  <a:srgbClr val="002060"/>
                </a:solidFill>
              </a:rPr>
              <a:t>Es</a:t>
            </a:r>
            <a:r>
              <a:rPr lang="it-IT" sz="2000" dirty="0" smtClean="0">
                <a:solidFill>
                  <a:srgbClr val="002060"/>
                </a:solidFill>
              </a:rPr>
              <a:t>pina Bífida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smtClean="0">
                <a:solidFill>
                  <a:srgbClr val="002060"/>
                </a:solidFill>
              </a:rPr>
              <a:t>Hipospadias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smtClean="0">
                <a:solidFill>
                  <a:srgbClr val="002060"/>
                </a:solidFill>
              </a:rPr>
              <a:t>Déficit de miembros, Pie bot, Síndrome de Down.</a:t>
            </a:r>
            <a:endParaRPr lang="it-IT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it-IT" sz="2400" dirty="0" smtClean="0">
                <a:solidFill>
                  <a:srgbClr val="002060"/>
                </a:solidFill>
              </a:rPr>
              <a:t>Funcionales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000" dirty="0" smtClean="0">
                <a:solidFill>
                  <a:srgbClr val="002060"/>
                </a:solidFill>
              </a:rPr>
              <a:t>Enfermedades Metabólicas, Hipoacusia, Talasemia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  <a:r>
              <a:rPr lang="it-IT" sz="2000" dirty="0" smtClean="0">
                <a:solidFill>
                  <a:srgbClr val="002060"/>
                </a:solidFill>
              </a:rPr>
              <a:t>Fibrosis Quística, Trastornos del Espectro Autista.  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949" y="4996333"/>
            <a:ext cx="10734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7030A0"/>
                </a:solidFill>
              </a:rPr>
              <a:t>El foco del Día Mundial de los Defectos Congénitos es en los defectos estructurales al nacimiento, ya que los funcionales tienen otros días de concientización.</a:t>
            </a:r>
            <a:endParaRPr lang="it-IT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762" y="197078"/>
            <a:ext cx="10731526" cy="936397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</a:rPr>
              <a:t>Frequencia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16388" name="Picture 4" descr="http://orig06.deviantart.net/404b/f/2008/153/1/5/flags_of_the_world_by_condotti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884" y="2657476"/>
            <a:ext cx="5564065" cy="2933700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88121" y="2554515"/>
            <a:ext cx="5388803" cy="3027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Cada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año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que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aproximadamente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bebés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alrededor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mundo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de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cuales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unos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milliones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ellos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 in </a:t>
            </a:r>
            <a:r>
              <a:rPr lang="en-US" sz="3200" b="1" dirty="0" smtClean="0">
                <a:solidFill>
                  <a:srgbClr val="002060"/>
                </a:solidFill>
              </a:rPr>
              <a:t>33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nacerán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un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congénito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grave.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628650" y="1640116"/>
            <a:ext cx="10868025" cy="655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3200" b="1" dirty="0" smtClean="0">
                <a:solidFill>
                  <a:srgbClr val="002060"/>
                </a:solidFill>
              </a:rPr>
              <a:t>Los </a:t>
            </a:r>
            <a:r>
              <a:rPr lang="en-US" sz="3200" b="1" dirty="0" err="1" smtClean="0">
                <a:solidFill>
                  <a:srgbClr val="002060"/>
                </a:solidFill>
              </a:rPr>
              <a:t>defectos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congénitos</a:t>
            </a:r>
            <a:r>
              <a:rPr lang="en-US" sz="3200" b="1" dirty="0" smtClean="0">
                <a:solidFill>
                  <a:srgbClr val="002060"/>
                </a:solidFill>
              </a:rPr>
              <a:t> son </a:t>
            </a:r>
            <a:r>
              <a:rPr lang="en-US" sz="3200" b="1" dirty="0" err="1" smtClean="0">
                <a:solidFill>
                  <a:srgbClr val="002060"/>
                </a:solidFill>
              </a:rPr>
              <a:t>comunes</a:t>
            </a:r>
            <a:r>
              <a:rPr lang="en-US" sz="3200" b="1" dirty="0" smtClean="0">
                <a:solidFill>
                  <a:srgbClr val="002060"/>
                </a:solidFill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</a:rPr>
              <a:t>costosos</a:t>
            </a:r>
            <a:r>
              <a:rPr lang="en-US" sz="3200" b="1" dirty="0" smtClean="0">
                <a:solidFill>
                  <a:srgbClr val="002060"/>
                </a:solidFill>
              </a:rPr>
              <a:t> y </a:t>
            </a:r>
            <a:r>
              <a:rPr lang="en-US" sz="3200" b="1" dirty="0" err="1" smtClean="0">
                <a:solidFill>
                  <a:srgbClr val="002060"/>
                </a:solidFill>
              </a:rPr>
              <a:t>críticos</a:t>
            </a:r>
            <a:r>
              <a:rPr lang="en-US" sz="3200" b="1" dirty="0" smtClean="0">
                <a:solidFill>
                  <a:srgbClr val="002060"/>
                </a:solidFill>
              </a:rPr>
              <a:t> . 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4"/>
    </mc:Choice>
    <mc:Fallback xmlns="">
      <p:transition spd="slow" advTm="62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714374" y="1322388"/>
            <a:ext cx="10915651" cy="3935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En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muchos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países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defectos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congénitos</a:t>
            </a:r>
            <a:r>
              <a:rPr lang="en-US" sz="3200" dirty="0" smtClean="0">
                <a:solidFill>
                  <a:srgbClr val="002060"/>
                </a:solidFill>
              </a:rPr>
              <a:t>  son </a:t>
            </a:r>
            <a:r>
              <a:rPr lang="en-US" sz="3200" dirty="0" err="1" smtClean="0">
                <a:solidFill>
                  <a:srgbClr val="002060"/>
                </a:solidFill>
              </a:rPr>
              <a:t>una</a:t>
            </a:r>
            <a:r>
              <a:rPr lang="en-US" sz="3200" dirty="0" smtClean="0">
                <a:solidFill>
                  <a:srgbClr val="002060"/>
                </a:solidFill>
              </a:rPr>
              <a:t> de las </a:t>
            </a:r>
            <a:r>
              <a:rPr lang="en-US" sz="3200" b="1" dirty="0" err="1" smtClean="0">
                <a:solidFill>
                  <a:srgbClr val="002060"/>
                </a:solidFill>
              </a:rPr>
              <a:t>principales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</a:rPr>
              <a:t>causas</a:t>
            </a:r>
            <a:r>
              <a:rPr lang="en-US" sz="3200" b="1" dirty="0" smtClean="0">
                <a:solidFill>
                  <a:srgbClr val="002060"/>
                </a:solidFill>
              </a:rPr>
              <a:t> de </a:t>
            </a:r>
            <a:r>
              <a:rPr lang="en-US" sz="3200" b="1" dirty="0" err="1" smtClean="0">
                <a:solidFill>
                  <a:srgbClr val="002060"/>
                </a:solidFill>
              </a:rPr>
              <a:t>muerte</a:t>
            </a:r>
            <a:r>
              <a:rPr lang="en-US" sz="3200" b="1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sz="3200" dirty="0" err="1" smtClean="0">
                <a:solidFill>
                  <a:srgbClr val="002060"/>
                </a:solidFill>
              </a:rPr>
              <a:t>n</a:t>
            </a:r>
            <a:r>
              <a:rPr lang="en-US" sz="3200" dirty="0" smtClean="0">
                <a:solidFill>
                  <a:srgbClr val="002060"/>
                </a:solidFill>
              </a:rPr>
              <a:t> la </a:t>
            </a:r>
            <a:r>
              <a:rPr lang="en-US" sz="3200" dirty="0" err="1" smtClean="0">
                <a:solidFill>
                  <a:srgbClr val="002060"/>
                </a:solidFill>
              </a:rPr>
              <a:t>niñez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Los </a:t>
            </a:r>
            <a:r>
              <a:rPr lang="en-US" sz="3200" dirty="0" err="1" smtClean="0">
                <a:solidFill>
                  <a:srgbClr val="002060"/>
                </a:solidFill>
              </a:rPr>
              <a:t>bebés</a:t>
            </a:r>
            <a:r>
              <a:rPr lang="en-US" sz="3200" dirty="0" smtClean="0">
                <a:solidFill>
                  <a:srgbClr val="002060"/>
                </a:solidFill>
              </a:rPr>
              <a:t> que </a:t>
            </a:r>
            <a:r>
              <a:rPr lang="en-US" sz="3200" dirty="0" err="1" smtClean="0">
                <a:solidFill>
                  <a:srgbClr val="002060"/>
                </a:solidFill>
              </a:rPr>
              <a:t>sobreviven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tiene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una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buen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calidad</a:t>
            </a:r>
            <a:r>
              <a:rPr lang="en-US" sz="3200" dirty="0" smtClean="0">
                <a:solidFill>
                  <a:srgbClr val="002060"/>
                </a:solidFill>
              </a:rPr>
              <a:t> de </a:t>
            </a:r>
            <a:r>
              <a:rPr lang="en-US" sz="3200" dirty="0" err="1" smtClean="0">
                <a:solidFill>
                  <a:srgbClr val="002060"/>
                </a:solidFill>
              </a:rPr>
              <a:t>vida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reciben</a:t>
            </a:r>
            <a:r>
              <a:rPr lang="en-US" dirty="0" smtClean="0">
                <a:solidFill>
                  <a:srgbClr val="002060"/>
                </a:solidFill>
              </a:rPr>
              <a:t> el </a:t>
            </a:r>
            <a:r>
              <a:rPr lang="en-US" dirty="0" err="1" smtClean="0">
                <a:solidFill>
                  <a:srgbClr val="002060"/>
                </a:solidFill>
              </a:rPr>
              <a:t>trtamiento</a:t>
            </a:r>
            <a:r>
              <a:rPr lang="en-US" dirty="0" smtClean="0">
                <a:solidFill>
                  <a:srgbClr val="002060"/>
                </a:solidFill>
              </a:rPr>
              <a:t> o </a:t>
            </a:r>
            <a:r>
              <a:rPr lang="en-US" dirty="0" err="1" smtClean="0">
                <a:solidFill>
                  <a:srgbClr val="002060"/>
                </a:solidFill>
              </a:rPr>
              <a:t>cuidado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adecuado</a:t>
            </a:r>
            <a:r>
              <a:rPr lang="en-US" dirty="0" smtClean="0">
                <a:solidFill>
                  <a:srgbClr val="002060"/>
                </a:solidFill>
              </a:rPr>
              <a:t>, sin embargo </a:t>
            </a:r>
            <a:r>
              <a:rPr lang="en-US" dirty="0" err="1" smtClean="0">
                <a:solidFill>
                  <a:srgbClr val="002060"/>
                </a:solidFill>
              </a:rPr>
              <a:t>muchos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niños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tienen</a:t>
            </a:r>
            <a:r>
              <a:rPr lang="en-US" dirty="0" smtClean="0">
                <a:solidFill>
                  <a:srgbClr val="002060"/>
                </a:solidFill>
              </a:rPr>
              <a:t> un alto </a:t>
            </a:r>
            <a:r>
              <a:rPr lang="en-US" dirty="0" err="1" smtClean="0">
                <a:solidFill>
                  <a:srgbClr val="002060"/>
                </a:solidFill>
              </a:rPr>
              <a:t>riesgo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quedar</a:t>
            </a:r>
            <a:r>
              <a:rPr lang="en-US" dirty="0" smtClean="0">
                <a:solidFill>
                  <a:srgbClr val="002060"/>
                </a:solidFill>
              </a:rPr>
              <a:t> con  </a:t>
            </a:r>
            <a:r>
              <a:rPr lang="en-US" sz="3200" b="1" dirty="0" err="1" smtClean="0">
                <a:solidFill>
                  <a:srgbClr val="002060"/>
                </a:solidFill>
              </a:rPr>
              <a:t>discapacidad</a:t>
            </a:r>
            <a:r>
              <a:rPr lang="en-US" sz="3200" b="1" dirty="0" smtClean="0">
                <a:solidFill>
                  <a:srgbClr val="002060"/>
                </a:solidFill>
              </a:rPr>
              <a:t> a largo </a:t>
            </a:r>
            <a:r>
              <a:rPr lang="en-US" sz="3200" b="1" dirty="0" err="1" smtClean="0">
                <a:solidFill>
                  <a:srgbClr val="002060"/>
                </a:solidFill>
              </a:rPr>
              <a:t>plazo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   </a:t>
            </a:r>
            <a:r>
              <a:rPr lang="en-US" sz="4000" b="1" dirty="0" smtClean="0">
                <a:solidFill>
                  <a:srgbClr val="002060"/>
                </a:solidFill>
              </a:rPr>
              <a:t>Su </a:t>
            </a:r>
            <a:r>
              <a:rPr lang="en-US" sz="4000" b="1" dirty="0" err="1" smtClean="0">
                <a:solidFill>
                  <a:srgbClr val="002060"/>
                </a:solidFill>
              </a:rPr>
              <a:t>calidad</a:t>
            </a:r>
            <a:r>
              <a:rPr lang="en-US" sz="4000" b="1" dirty="0" smtClean="0">
                <a:solidFill>
                  <a:srgbClr val="002060"/>
                </a:solidFill>
              </a:rPr>
              <a:t> de </a:t>
            </a:r>
            <a:r>
              <a:rPr lang="en-US" sz="4000" b="1" dirty="0" err="1" smtClean="0">
                <a:solidFill>
                  <a:srgbClr val="002060"/>
                </a:solidFill>
              </a:rPr>
              <a:t>vida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importa</a:t>
            </a:r>
            <a:r>
              <a:rPr lang="en-US" sz="4000" b="1" dirty="0" smtClean="0">
                <a:solidFill>
                  <a:srgbClr val="002060"/>
                </a:solidFill>
              </a:rPr>
              <a:t>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5" y="3928895"/>
            <a:ext cx="4154126" cy="2414759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712761" y="235178"/>
            <a:ext cx="10745813" cy="86019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Responsabilidad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4"/>
    </mc:Choice>
    <mc:Fallback xmlns="">
      <p:transition spd="slow" advTm="73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85787" y="3772465"/>
            <a:ext cx="52816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 smtClean="0">
                <a:solidFill>
                  <a:srgbClr val="002060"/>
                </a:solidFill>
              </a:rPr>
              <a:t>Ejemplos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insuficientes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niveles</a:t>
            </a:r>
            <a:r>
              <a:rPr lang="en-US" sz="2800" dirty="0" smtClean="0">
                <a:solidFill>
                  <a:srgbClr val="002060"/>
                </a:solidFill>
              </a:rPr>
              <a:t> de  </a:t>
            </a:r>
            <a:r>
              <a:rPr lang="en-US" sz="2800" dirty="0" err="1" smtClean="0">
                <a:solidFill>
                  <a:srgbClr val="002060"/>
                </a:solidFill>
              </a:rPr>
              <a:t>folatos</a:t>
            </a:r>
            <a:r>
              <a:rPr lang="en-US" sz="2800" dirty="0" smtClean="0">
                <a:solidFill>
                  <a:srgbClr val="002060"/>
                </a:solidFill>
              </a:rPr>
              <a:t>, diabetes mal </a:t>
            </a:r>
            <a:r>
              <a:rPr lang="en-US" sz="2800" dirty="0" err="1" smtClean="0">
                <a:solidFill>
                  <a:srgbClr val="002060"/>
                </a:solidFill>
              </a:rPr>
              <a:t>tratada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obesidad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falta</a:t>
            </a:r>
            <a:r>
              <a:rPr lang="en-US" sz="2800" dirty="0" smtClean="0">
                <a:solidFill>
                  <a:srgbClr val="002060"/>
                </a:solidFill>
              </a:rPr>
              <a:t> de </a:t>
            </a:r>
            <a:r>
              <a:rPr lang="en-US" sz="2800" dirty="0" err="1" smtClean="0">
                <a:solidFill>
                  <a:srgbClr val="002060"/>
                </a:solidFill>
              </a:rPr>
              <a:t>protección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frente</a:t>
            </a:r>
            <a:r>
              <a:rPr lang="en-US" sz="2800" dirty="0" smtClean="0">
                <a:solidFill>
                  <a:srgbClr val="002060"/>
                </a:solidFill>
              </a:rPr>
              <a:t> a </a:t>
            </a:r>
            <a:r>
              <a:rPr lang="en-US" sz="2800" dirty="0" err="1" smtClean="0">
                <a:solidFill>
                  <a:srgbClr val="002060"/>
                </a:solidFill>
              </a:rPr>
              <a:t>enfermedades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infecciosas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algunos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medicamentos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teratogénicos</a:t>
            </a:r>
            <a:r>
              <a:rPr lang="en-US" sz="2800" dirty="0" smtClean="0">
                <a:solidFill>
                  <a:srgbClr val="002060"/>
                </a:solidFill>
              </a:rPr>
              <a:t>, el </a:t>
            </a:r>
            <a:r>
              <a:rPr lang="en-US" sz="2800" dirty="0" err="1" smtClean="0">
                <a:solidFill>
                  <a:srgbClr val="002060"/>
                </a:solidFill>
              </a:rPr>
              <a:t>fumar</a:t>
            </a:r>
            <a:r>
              <a:rPr lang="en-US" sz="2800" dirty="0" smtClean="0">
                <a:solidFill>
                  <a:srgbClr val="002060"/>
                </a:solidFill>
              </a:rPr>
              <a:t> y </a:t>
            </a:r>
            <a:r>
              <a:rPr lang="en-US" sz="2800" dirty="0" err="1" smtClean="0">
                <a:solidFill>
                  <a:srgbClr val="002060"/>
                </a:solidFill>
              </a:rPr>
              <a:t>beber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bebidas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alcohólicas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933450" y="158978"/>
            <a:ext cx="10525124" cy="9840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Causas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Prevención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170" name="Picture 2" descr="Risultati immagini per folic acid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316" y="3607483"/>
            <a:ext cx="1993900" cy="1261677"/>
          </a:xfrm>
          <a:prstGeom prst="rect">
            <a:avLst/>
          </a:prstGeom>
          <a:noFill/>
        </p:spPr>
      </p:pic>
      <p:sp>
        <p:nvSpPr>
          <p:cNvPr id="6" name="CasellaDiTesto 2"/>
          <p:cNvSpPr txBox="1"/>
          <p:nvPr/>
        </p:nvSpPr>
        <p:spPr>
          <a:xfrm>
            <a:off x="438150" y="994376"/>
            <a:ext cx="108585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2060"/>
                </a:solidFill>
              </a:rPr>
              <a:t>A </a:t>
            </a:r>
            <a:r>
              <a:rPr lang="en-US" sz="2800" dirty="0" err="1" smtClean="0">
                <a:solidFill>
                  <a:srgbClr val="002060"/>
                </a:solidFill>
              </a:rPr>
              <a:t>pesar</a:t>
            </a:r>
            <a:r>
              <a:rPr lang="en-US" sz="2800" dirty="0" smtClean="0">
                <a:solidFill>
                  <a:srgbClr val="002060"/>
                </a:solidFill>
              </a:rPr>
              <a:t> de que </a:t>
            </a:r>
            <a:r>
              <a:rPr lang="en-US" sz="2800" dirty="0" err="1" smtClean="0">
                <a:solidFill>
                  <a:srgbClr val="002060"/>
                </a:solidFill>
              </a:rPr>
              <a:t>aproximadamente</a:t>
            </a:r>
            <a:r>
              <a:rPr lang="en-US" sz="2800" dirty="0" smtClean="0">
                <a:solidFill>
                  <a:srgbClr val="002060"/>
                </a:solidFill>
              </a:rPr>
              <a:t> 50</a:t>
            </a:r>
            <a:r>
              <a:rPr lang="en-US" sz="2800" dirty="0" smtClean="0">
                <a:solidFill>
                  <a:srgbClr val="002060"/>
                </a:solidFill>
              </a:rPr>
              <a:t>% </a:t>
            </a:r>
            <a:r>
              <a:rPr lang="en-US" sz="2800" dirty="0" smtClean="0">
                <a:solidFill>
                  <a:srgbClr val="002060"/>
                </a:solidFill>
              </a:rPr>
              <a:t>de que </a:t>
            </a:r>
            <a:r>
              <a:rPr lang="en-US" sz="2800" dirty="0" err="1" smtClean="0">
                <a:solidFill>
                  <a:srgbClr val="002060"/>
                </a:solidFill>
              </a:rPr>
              <a:t>los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defectos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congénitos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estructurales</a:t>
            </a:r>
            <a:r>
              <a:rPr lang="en-US" sz="2800" dirty="0" smtClean="0">
                <a:solidFill>
                  <a:srgbClr val="002060"/>
                </a:solidFill>
              </a:rPr>
              <a:t> no </a:t>
            </a:r>
            <a:r>
              <a:rPr lang="en-US" sz="2800" dirty="0" err="1" smtClean="0">
                <a:solidFill>
                  <a:srgbClr val="002060"/>
                </a:solidFill>
              </a:rPr>
              <a:t>pueden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vinculados</a:t>
            </a:r>
            <a:r>
              <a:rPr lang="en-US" sz="2800" dirty="0" smtClean="0">
                <a:solidFill>
                  <a:srgbClr val="002060"/>
                </a:solidFill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</a:rPr>
              <a:t>una</a:t>
            </a:r>
            <a:r>
              <a:rPr lang="en-US" sz="2800" dirty="0" smtClean="0">
                <a:solidFill>
                  <a:srgbClr val="002060"/>
                </a:solidFill>
              </a:rPr>
              <a:t> causa </a:t>
            </a:r>
            <a:r>
              <a:rPr lang="en-US" sz="2800" dirty="0" err="1" smtClean="0">
                <a:solidFill>
                  <a:srgbClr val="002060"/>
                </a:solidFill>
              </a:rPr>
              <a:t>específica</a:t>
            </a:r>
            <a:r>
              <a:rPr lang="en-US" sz="2800" dirty="0" smtClean="0">
                <a:solidFill>
                  <a:srgbClr val="002060"/>
                </a:solidFill>
              </a:rPr>
              <a:t>, hay </a:t>
            </a:r>
            <a:r>
              <a:rPr lang="en-US" sz="2800" dirty="0" err="1" smtClean="0">
                <a:solidFill>
                  <a:srgbClr val="002060"/>
                </a:solidFill>
              </a:rPr>
              <a:t>algunas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causas</a:t>
            </a:r>
            <a:r>
              <a:rPr lang="en-US" sz="2800" dirty="0" smtClean="0">
                <a:solidFill>
                  <a:srgbClr val="002060"/>
                </a:solidFill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</a:rPr>
              <a:t>factores</a:t>
            </a:r>
            <a:r>
              <a:rPr lang="en-US" sz="2800" dirty="0" smtClean="0">
                <a:solidFill>
                  <a:srgbClr val="002060"/>
                </a:solidFill>
              </a:rPr>
              <a:t> de </a:t>
            </a:r>
            <a:r>
              <a:rPr lang="en-US" sz="2800" dirty="0" err="1" smtClean="0">
                <a:solidFill>
                  <a:srgbClr val="002060"/>
                </a:solidFill>
              </a:rPr>
              <a:t>riesgo</a:t>
            </a:r>
            <a:r>
              <a:rPr lang="en-US" sz="2800" dirty="0" smtClean="0">
                <a:solidFill>
                  <a:srgbClr val="002060"/>
                </a:solidFill>
              </a:rPr>
              <a:t> que se </a:t>
            </a:r>
            <a:r>
              <a:rPr lang="en-US" sz="2800" dirty="0" err="1" smtClean="0">
                <a:solidFill>
                  <a:srgbClr val="002060"/>
                </a:solidFill>
              </a:rPr>
              <a:t>conocen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err="1" smtClean="0">
                <a:solidFill>
                  <a:srgbClr val="002060"/>
                </a:solidFill>
              </a:rPr>
              <a:t>Causas</a:t>
            </a:r>
            <a:r>
              <a:rPr lang="en-US" sz="2800" dirty="0" smtClean="0">
                <a:solidFill>
                  <a:srgbClr val="002060"/>
                </a:solidFill>
              </a:rPr>
              <a:t> no-</a:t>
            </a:r>
            <a:r>
              <a:rPr lang="en-US" sz="2800" dirty="0" err="1" smtClean="0">
                <a:solidFill>
                  <a:srgbClr val="002060"/>
                </a:solidFill>
              </a:rPr>
              <a:t>genéticas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conocidas</a:t>
            </a:r>
            <a:r>
              <a:rPr lang="en-US" sz="2800" dirty="0" smtClean="0">
                <a:solidFill>
                  <a:srgbClr val="002060"/>
                </a:solidFill>
              </a:rPr>
              <a:t> o </a:t>
            </a:r>
            <a:r>
              <a:rPr lang="en-US" sz="2800" dirty="0" err="1" smtClean="0">
                <a:solidFill>
                  <a:srgbClr val="002060"/>
                </a:solidFill>
              </a:rPr>
              <a:t>factores</a:t>
            </a:r>
            <a:r>
              <a:rPr lang="en-US" sz="2800" dirty="0" smtClean="0">
                <a:solidFill>
                  <a:srgbClr val="002060"/>
                </a:solidFill>
              </a:rPr>
              <a:t> de </a:t>
            </a:r>
            <a:r>
              <a:rPr lang="en-US" sz="2800" dirty="0" err="1" smtClean="0">
                <a:solidFill>
                  <a:srgbClr val="002060"/>
                </a:solidFill>
              </a:rPr>
              <a:t>riesgo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pueden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ser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mitigdo</a:t>
            </a:r>
            <a:r>
              <a:rPr lang="en-US" sz="2800" dirty="0" err="1" smtClean="0">
                <a:solidFill>
                  <a:srgbClr val="002060"/>
                </a:solidFill>
              </a:rPr>
              <a:t>s</a:t>
            </a:r>
            <a:r>
              <a:rPr lang="en-US" sz="2800" dirty="0" smtClean="0">
                <a:solidFill>
                  <a:srgbClr val="002060"/>
                </a:solidFill>
              </a:rPr>
              <a:t>  o </a:t>
            </a:r>
            <a:r>
              <a:rPr lang="en-US" sz="2800" dirty="0" err="1" smtClean="0">
                <a:solidFill>
                  <a:srgbClr val="002060"/>
                </a:solidFill>
              </a:rPr>
              <a:t>removidos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antes de la </a:t>
            </a:r>
            <a:r>
              <a:rPr lang="en-US" sz="2800" b="1" dirty="0" err="1" smtClean="0">
                <a:solidFill>
                  <a:srgbClr val="7030A0"/>
                </a:solidFill>
              </a:rPr>
              <a:t>concepción</a:t>
            </a:r>
            <a:r>
              <a:rPr lang="en-US" sz="2800" b="1" dirty="0" smtClean="0">
                <a:solidFill>
                  <a:srgbClr val="7030A0"/>
                </a:solidFill>
              </a:rPr>
              <a:t> o </a:t>
            </a:r>
            <a:r>
              <a:rPr lang="en-US" sz="2800" b="1" dirty="0" err="1" smtClean="0">
                <a:solidFill>
                  <a:srgbClr val="7030A0"/>
                </a:solidFill>
              </a:rPr>
              <a:t>temprano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en</a:t>
            </a:r>
            <a:r>
              <a:rPr lang="en-US" sz="2800" b="1" dirty="0" smtClean="0">
                <a:solidFill>
                  <a:srgbClr val="7030A0"/>
                </a:solidFill>
              </a:rPr>
              <a:t> el </a:t>
            </a:r>
            <a:r>
              <a:rPr lang="en-US" sz="2800" b="1" dirty="0" err="1" smtClean="0">
                <a:solidFill>
                  <a:srgbClr val="7030A0"/>
                </a:solidFill>
              </a:rPr>
              <a:t>embarazo</a:t>
            </a:r>
            <a:r>
              <a:rPr lang="en-US" sz="2800" b="1" dirty="0" smtClean="0">
                <a:solidFill>
                  <a:srgbClr val="7030A0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para </a:t>
            </a:r>
            <a:r>
              <a:rPr lang="en-US" sz="2800" b="1" dirty="0" err="1" smtClean="0">
                <a:solidFill>
                  <a:srgbClr val="002060"/>
                </a:solidFill>
              </a:rPr>
              <a:t>prevenir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algunos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defectos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congénitos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pic>
        <p:nvPicPr>
          <p:cNvPr id="7172" name="Picture 4" descr="Risultati immagini per obesity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0108" y="3610538"/>
            <a:ext cx="1421892" cy="1447238"/>
          </a:xfrm>
          <a:prstGeom prst="rect">
            <a:avLst/>
          </a:prstGeom>
          <a:noFill/>
        </p:spPr>
      </p:pic>
      <p:pic>
        <p:nvPicPr>
          <p:cNvPr id="11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para prohibido fumar en el embaraz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466" y="3654361"/>
            <a:ext cx="1308508" cy="1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Resultado de imagen para prohibido tomar en el embaraz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15" y="5063603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Resultado de imagen para vacunas mun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55" y="5251762"/>
            <a:ext cx="2032422" cy="113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2522"/>
            <a:ext cx="10058400" cy="104334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El </a:t>
            </a:r>
            <a:r>
              <a:rPr lang="en-US" sz="6600" b="1" dirty="0" err="1" smtClean="0">
                <a:solidFill>
                  <a:srgbClr val="0070C0"/>
                </a:solidFill>
              </a:rPr>
              <a:t>Objetivo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409700"/>
            <a:ext cx="7600951" cy="4781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El principal </a:t>
            </a:r>
            <a:r>
              <a:rPr lang="en-US" dirty="0" err="1" smtClean="0">
                <a:solidFill>
                  <a:srgbClr val="002060"/>
                </a:solidFill>
              </a:rPr>
              <a:t>obejtivo</a:t>
            </a:r>
            <a:r>
              <a:rPr lang="en-US" dirty="0" smtClean="0">
                <a:solidFill>
                  <a:srgbClr val="002060"/>
                </a:solidFill>
              </a:rPr>
              <a:t> de el </a:t>
            </a:r>
            <a:r>
              <a:rPr lang="en-US" b="1" dirty="0" err="1" smtClean="0">
                <a:solidFill>
                  <a:srgbClr val="0070C0"/>
                </a:solidFill>
              </a:rPr>
              <a:t>día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</a:t>
            </a:r>
            <a:r>
              <a:rPr lang="en-US" dirty="0" err="1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usar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nuestras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voces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unidas</a:t>
            </a:r>
            <a:r>
              <a:rPr lang="en-US" dirty="0" smtClean="0">
                <a:solidFill>
                  <a:srgbClr val="002060"/>
                </a:solidFill>
              </a:rPr>
              <a:t> para </a:t>
            </a:r>
            <a:r>
              <a:rPr lang="en-US" dirty="0" err="1" smtClean="0">
                <a:solidFill>
                  <a:srgbClr val="002060"/>
                </a:solidFill>
              </a:rPr>
              <a:t>llegar</a:t>
            </a:r>
            <a:r>
              <a:rPr lang="en-US" dirty="0" smtClean="0">
                <a:solidFill>
                  <a:srgbClr val="002060"/>
                </a:solidFill>
              </a:rPr>
              <a:t> a </a:t>
            </a:r>
            <a:r>
              <a:rPr lang="en-US" dirty="0" err="1" smtClean="0">
                <a:solidFill>
                  <a:srgbClr val="002060"/>
                </a:solidFill>
              </a:rPr>
              <a:t>más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gente</a:t>
            </a:r>
            <a:r>
              <a:rPr lang="en-US" dirty="0" smtClean="0">
                <a:solidFill>
                  <a:srgbClr val="002060"/>
                </a:solidFill>
              </a:rPr>
              <a:t> con </a:t>
            </a:r>
            <a:r>
              <a:rPr lang="en-US" dirty="0" err="1" smtClean="0">
                <a:solidFill>
                  <a:srgbClr val="002060"/>
                </a:solidFill>
              </a:rPr>
              <a:t>novedades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noticias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mensajes</a:t>
            </a:r>
            <a:r>
              <a:rPr lang="en-US" dirty="0" smtClean="0">
                <a:solidFill>
                  <a:srgbClr val="002060"/>
                </a:solidFill>
              </a:rPr>
              <a:t> y </a:t>
            </a:r>
            <a:r>
              <a:rPr lang="en-US" dirty="0" err="1" smtClean="0">
                <a:solidFill>
                  <a:srgbClr val="002060"/>
                </a:solidFill>
              </a:rPr>
              <a:t>hojas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información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Esperamos</a:t>
            </a:r>
            <a:r>
              <a:rPr lang="en-US" sz="3200" dirty="0" smtClean="0">
                <a:solidFill>
                  <a:srgbClr val="002060"/>
                </a:solidFill>
              </a:rPr>
              <a:t> que </a:t>
            </a:r>
            <a:r>
              <a:rPr lang="en-US" sz="3200" dirty="0" err="1" smtClean="0">
                <a:solidFill>
                  <a:srgbClr val="002060"/>
                </a:solidFill>
              </a:rPr>
              <a:t>esto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estimulo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más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esfuerzos</a:t>
            </a:r>
            <a:r>
              <a:rPr lang="en-US" sz="3200" dirty="0" smtClean="0">
                <a:solidFill>
                  <a:srgbClr val="002060"/>
                </a:solidFill>
              </a:rPr>
              <a:t> para </a:t>
            </a:r>
            <a:r>
              <a:rPr lang="en-US" sz="3200" dirty="0" err="1" smtClean="0">
                <a:solidFill>
                  <a:srgbClr val="002060"/>
                </a:solidFill>
              </a:rPr>
              <a:t>expandir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la </a:t>
            </a:r>
            <a:r>
              <a:rPr lang="en-US" b="1" dirty="0" err="1" smtClean="0">
                <a:solidFill>
                  <a:srgbClr val="7030A0"/>
                </a:solidFill>
              </a:rPr>
              <a:t>vigilancia</a:t>
            </a:r>
            <a:r>
              <a:rPr lang="en-US" b="1" dirty="0" smtClean="0">
                <a:solidFill>
                  <a:srgbClr val="7030A0"/>
                </a:solidFill>
              </a:rPr>
              <a:t>, la </a:t>
            </a:r>
            <a:r>
              <a:rPr lang="en-US" b="1" dirty="0" err="1" smtClean="0">
                <a:solidFill>
                  <a:srgbClr val="7030A0"/>
                </a:solidFill>
              </a:rPr>
              <a:t>prevención</a:t>
            </a:r>
            <a:r>
              <a:rPr lang="en-US" b="1" dirty="0" smtClean="0">
                <a:solidFill>
                  <a:srgbClr val="7030A0"/>
                </a:solidFill>
              </a:rPr>
              <a:t>, el </a:t>
            </a:r>
            <a:r>
              <a:rPr lang="en-US" b="1" dirty="0" err="1" smtClean="0">
                <a:solidFill>
                  <a:srgbClr val="7030A0"/>
                </a:solidFill>
              </a:rPr>
              <a:t>cuidado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y la </a:t>
            </a:r>
            <a:r>
              <a:rPr lang="en-US" b="1" dirty="0" err="1" smtClean="0">
                <a:solidFill>
                  <a:srgbClr val="7030A0"/>
                </a:solidFill>
              </a:rPr>
              <a:t>investigación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de </a:t>
            </a:r>
            <a:r>
              <a:rPr lang="en-US" dirty="0" err="1" smtClean="0">
                <a:solidFill>
                  <a:srgbClr val="002060"/>
                </a:solidFill>
              </a:rPr>
              <a:t>los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defectos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congénitos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alrededor</a:t>
            </a:r>
            <a:r>
              <a:rPr lang="en-US" sz="4000" b="1" dirty="0" smtClean="0">
                <a:solidFill>
                  <a:srgbClr val="002060"/>
                </a:solidFill>
              </a:rPr>
              <a:t> del </a:t>
            </a:r>
            <a:r>
              <a:rPr lang="en-US" sz="4000" b="1" dirty="0" err="1" smtClean="0">
                <a:solidFill>
                  <a:srgbClr val="002060"/>
                </a:solidFill>
              </a:rPr>
              <a:t>mundo</a:t>
            </a:r>
            <a:r>
              <a:rPr lang="en-US" sz="40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146" name="AutoShape 2" descr="Risultati immagini per social med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social med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lassroom, teach, teacher, teach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774" y="12687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www.adlibbing.org/wp-content/uploads/2018/02/Social-Media-e1518208936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121" y="3861048"/>
            <a:ext cx="308845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2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8"/>
    </mc:Choice>
    <mc:Fallback xmlns="">
      <p:transition spd="slow" advTm="71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2076" y="190148"/>
            <a:ext cx="10239374" cy="1038577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7030A0"/>
                </a:solidFill>
              </a:rPr>
              <a:t>Participá como una Organizazión Compañera Reconocida  para el Día Mundial de los Defectos Congénitos 2019</a:t>
            </a:r>
            <a:endParaRPr lang="it-IT" sz="3200" b="1" dirty="0">
              <a:solidFill>
                <a:srgbClr val="7030A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198" y="1314447"/>
            <a:ext cx="539115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Encontrá la solicitud de inscripción en : </a:t>
            </a:r>
            <a:r>
              <a:rPr lang="en-US" sz="2400" b="1" dirty="0" smtClean="0">
                <a:solidFill>
                  <a:srgbClr val="0070C0"/>
                </a:solidFill>
                <a:hlinkClick r:id="rId2"/>
              </a:rPr>
              <a:t>https://www.worldbirthdefectsday.org/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550" y="142875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Aumenta  TU visibilidad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6975" y="1285874"/>
            <a:ext cx="5353050" cy="866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wbdd 2018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7" name="Picture 5" descr="http://www.worldbirthdefectsday.org/wp-content/uploads/2018/03/2108-03-12-MAP-2018-WBDD-PartOrg-OK-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42" y="2348880"/>
            <a:ext cx="7231918" cy="4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5307" y="299707"/>
            <a:ext cx="10806693" cy="97189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¿</a:t>
            </a:r>
            <a:r>
              <a:rPr lang="en-US" sz="4800" b="1" dirty="0" err="1" smtClean="0">
                <a:solidFill>
                  <a:srgbClr val="7030A0"/>
                </a:solidFill>
              </a:rPr>
              <a:t>Qué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puedo</a:t>
            </a:r>
            <a:r>
              <a:rPr lang="en-US" sz="4800" b="1" dirty="0" smtClean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hacer</a:t>
            </a:r>
            <a:r>
              <a:rPr lang="en-US" sz="4800" b="1" dirty="0" smtClean="0">
                <a:solidFill>
                  <a:srgbClr val="7030A0"/>
                </a:solidFill>
              </a:rPr>
              <a:t> para </a:t>
            </a:r>
            <a:r>
              <a:rPr lang="en-US" sz="4800" b="1" dirty="0" err="1" smtClean="0">
                <a:solidFill>
                  <a:srgbClr val="7030A0"/>
                </a:solidFill>
              </a:rPr>
              <a:t>participar</a:t>
            </a:r>
            <a:r>
              <a:rPr lang="en-US" sz="4800" b="1" dirty="0" smtClean="0">
                <a:solidFill>
                  <a:srgbClr val="7030A0"/>
                </a:solidFill>
              </a:rPr>
              <a:t> del </a:t>
            </a:r>
            <a:r>
              <a:rPr lang="en-US" sz="4800" b="1" dirty="0" err="1" smtClean="0">
                <a:solidFill>
                  <a:srgbClr val="7030A0"/>
                </a:solidFill>
              </a:rPr>
              <a:t>día</a:t>
            </a:r>
            <a:r>
              <a:rPr lang="en-US" sz="4800" b="1" dirty="0" smtClean="0">
                <a:solidFill>
                  <a:srgbClr val="7030A0"/>
                </a:solidFill>
              </a:rPr>
              <a:t>?</a:t>
            </a:r>
            <a:endParaRPr lang="it-IT" sz="4800" dirty="0">
              <a:solidFill>
                <a:srgbClr val="7030A0"/>
              </a:solidFill>
            </a:endParaRP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5321957" y="1124744"/>
            <a:ext cx="6443661" cy="43299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encuentro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aumentar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conocimiento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preveción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cuidado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defectos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congénitos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Suma </a:t>
            </a:r>
            <a:r>
              <a:rPr lang="en-US" sz="2400" b="1" dirty="0" err="1" smtClean="0">
                <a:solidFill>
                  <a:srgbClr val="C00000"/>
                </a:solidFill>
              </a:rPr>
              <a:t>tu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voz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en</a:t>
            </a:r>
            <a:r>
              <a:rPr lang="en-US" sz="2400" b="1" dirty="0" smtClean="0">
                <a:solidFill>
                  <a:srgbClr val="002060"/>
                </a:solidFill>
              </a:rPr>
              <a:t> un </a:t>
            </a:r>
            <a:r>
              <a:rPr lang="en-US" sz="2400" b="1" dirty="0" err="1" smtClean="0">
                <a:solidFill>
                  <a:srgbClr val="002060"/>
                </a:solidFill>
              </a:rPr>
              <a:t>medio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comunicación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masivo</a:t>
            </a:r>
            <a:r>
              <a:rPr lang="en-US" sz="2400" b="1" dirty="0" smtClean="0">
                <a:solidFill>
                  <a:srgbClr val="002060"/>
                </a:solidFill>
              </a:rPr>
              <a:t> para  </a:t>
            </a:r>
            <a:r>
              <a:rPr lang="en-US" sz="2400" b="1" dirty="0" err="1" smtClean="0">
                <a:solidFill>
                  <a:srgbClr val="002060"/>
                </a:solidFill>
              </a:rPr>
              <a:t>concientizar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sobre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los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defectos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congénitos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002060"/>
                </a:solidFill>
              </a:rPr>
              <a:t>Registrate</a:t>
            </a:r>
            <a:r>
              <a:rPr lang="en-US" sz="2400" b="1" dirty="0" smtClean="0">
                <a:solidFill>
                  <a:srgbClr val="002060"/>
                </a:solidFill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</a:rPr>
              <a:t>tu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cuenta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medio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comunicación</a:t>
            </a:r>
            <a:r>
              <a:rPr lang="en-US" sz="2400" b="1" dirty="0" smtClean="0">
                <a:solidFill>
                  <a:srgbClr val="002060"/>
                </a:solidFill>
              </a:rPr>
              <a:t> para </a:t>
            </a:r>
            <a:r>
              <a:rPr lang="en-US" sz="2400" b="1" dirty="0" err="1" smtClean="0">
                <a:solidFill>
                  <a:srgbClr val="002060"/>
                </a:solidFill>
              </a:rPr>
              <a:t>unirte</a:t>
            </a:r>
            <a:r>
              <a:rPr 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sz="2400" b="1" dirty="0" smtClean="0">
                <a:solidFill>
                  <a:srgbClr val="C00000"/>
                </a:solidFill>
              </a:rPr>
              <a:t>Thunderclap.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noProof="0" dirty="0" err="1" smtClean="0">
                <a:solidFill>
                  <a:srgbClr val="002060"/>
                </a:solidFill>
              </a:rPr>
              <a:t>Únete</a:t>
            </a:r>
            <a:r>
              <a:rPr lang="en-US" sz="2400" b="1" noProof="0" dirty="0" smtClean="0">
                <a:solidFill>
                  <a:srgbClr val="002060"/>
                </a:solidFill>
              </a:rPr>
              <a:t> 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uzzday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noProof="0" dirty="0" err="1" smtClean="0">
                <a:solidFill>
                  <a:srgbClr val="002060"/>
                </a:solidFill>
              </a:rPr>
              <a:t>e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 using </a:t>
            </a:r>
            <a:r>
              <a:rPr lang="en-US" sz="2400" b="1" dirty="0" err="1" smtClean="0">
                <a:solidFill>
                  <a:srgbClr val="002060"/>
                </a:solidFill>
              </a:rPr>
              <a:t>usando</a:t>
            </a:r>
            <a:r>
              <a:rPr lang="en-US" sz="2400" b="1" dirty="0" smtClean="0">
                <a:solidFill>
                  <a:srgbClr val="002060"/>
                </a:solidFill>
              </a:rPr>
              <a:t> el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dirty="0" smtClean="0"/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WorldBDDay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Estimula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</a:rPr>
              <a:t>a </a:t>
            </a:r>
            <a:r>
              <a:rPr lang="en-US" sz="2400" b="1" dirty="0" err="1" smtClean="0">
                <a:solidFill>
                  <a:srgbClr val="002060"/>
                </a:solidFill>
              </a:rPr>
              <a:t>otras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organizacionrs</a:t>
            </a:r>
            <a:r>
              <a:rPr lang="en-US" sz="2400" b="1" dirty="0" smtClean="0">
                <a:solidFill>
                  <a:srgbClr val="002060"/>
                </a:solidFill>
              </a:rPr>
              <a:t> par </a:t>
            </a:r>
            <a:r>
              <a:rPr lang="en-US" sz="2400" b="1" dirty="0" err="1" smtClean="0">
                <a:solidFill>
                  <a:srgbClr val="002060"/>
                </a:solidFill>
              </a:rPr>
              <a:t>aunirse</a:t>
            </a:r>
            <a:r>
              <a:rPr lang="en-US" sz="2400" b="1" dirty="0" smtClean="0">
                <a:solidFill>
                  <a:srgbClr val="002060"/>
                </a:solidFill>
              </a:rPr>
              <a:t> al </a:t>
            </a:r>
            <a:r>
              <a:rPr lang="en-US" sz="2400" b="1" dirty="0" err="1" smtClean="0">
                <a:solidFill>
                  <a:srgbClr val="002060"/>
                </a:solidFill>
              </a:rPr>
              <a:t>movimiento</a:t>
            </a:r>
            <a:r>
              <a:rPr lang="en-US" sz="2400" b="1" dirty="0" smtClean="0">
                <a:solidFill>
                  <a:srgbClr val="002060"/>
                </a:solidFill>
              </a:rPr>
              <a:t> WBDD .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C00000"/>
                </a:solidFill>
              </a:rPr>
              <a:t>Sigue</a:t>
            </a:r>
            <a:r>
              <a:rPr lang="en-US" sz="2400" b="1" dirty="0" smtClean="0">
                <a:solidFill>
                  <a:srgbClr val="C00000"/>
                </a:solidFill>
              </a:rPr>
              <a:t> las </a:t>
            </a:r>
            <a:r>
              <a:rPr lang="en-US" sz="2400" b="1" dirty="0" err="1" smtClean="0">
                <a:solidFill>
                  <a:srgbClr val="C00000"/>
                </a:solidFill>
              </a:rPr>
              <a:t>novedades</a:t>
            </a:r>
            <a:r>
              <a:rPr lang="en-US" sz="2400" b="1" dirty="0" smtClean="0">
                <a:solidFill>
                  <a:srgbClr val="C00000"/>
                </a:solidFill>
              </a:rPr>
              <a:t> y </a:t>
            </a:r>
            <a:r>
              <a:rPr lang="en-US" sz="2400" b="1" dirty="0" err="1" smtClean="0">
                <a:solidFill>
                  <a:srgbClr val="C00000"/>
                </a:solidFill>
              </a:rPr>
              <a:t>consejos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en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hlinkClick r:id="rId2"/>
              </a:rPr>
              <a:t>https://www.worldbirthdefectsday.org/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E:\Pictures\dia mundial de los defectos congÃ©nito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71649"/>
            <a:ext cx="1049947" cy="6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6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0" y="1895847"/>
            <a:ext cx="5225623" cy="39094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546</Words>
  <Application>Microsoft Office PowerPoint</Application>
  <PresentationFormat>Personalizado</PresentationFormat>
  <Paragraphs>43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Día Mundial de los Defectos Congénitos  3 de marzo, 2019</vt:lpstr>
      <vt:lpstr>El 3 de Marzo de 2019,  varias organizaciones alrededor del mundo conmemorarán el Quinto  Día Mundial de los Defectos Congénitos.</vt:lpstr>
      <vt:lpstr>¿Qué son los Defectos Congénitos?</vt:lpstr>
      <vt:lpstr>Frequencia</vt:lpstr>
      <vt:lpstr>Presentación de PowerPoint</vt:lpstr>
      <vt:lpstr>Presentación de PowerPoint</vt:lpstr>
      <vt:lpstr>El Objetivo</vt:lpstr>
      <vt:lpstr>Participá como una Organizazión Compañera Reconocida  para el Día Mundial de los Defectos Congénitos 2019</vt:lpstr>
      <vt:lpstr>¿Qué puedo hacer para participar del día?</vt:lpstr>
      <vt:lpstr>¡Tu energía es muy necesaria!</vt:lpstr>
      <vt:lpstr>Permanece conectado.  Hay más por venir.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Birth Defects Day –  March 3, 2019</dc:title>
  <dc:creator>CX</dc:creator>
  <cp:lastModifiedBy>CX</cp:lastModifiedBy>
  <cp:revision>19</cp:revision>
  <dcterms:modified xsi:type="dcterms:W3CDTF">2018-09-30T18:28:04Z</dcterms:modified>
</cp:coreProperties>
</file>