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71" r:id="rId4"/>
    <p:sldId id="258" r:id="rId5"/>
    <p:sldId id="260" r:id="rId6"/>
    <p:sldId id="272" r:id="rId7"/>
    <p:sldId id="276" r:id="rId8"/>
    <p:sldId id="275" r:id="rId9"/>
    <p:sldId id="27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paolo" initials="P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6" autoAdjust="0"/>
    <p:restoredTop sz="91852" autoAdjust="0"/>
  </p:normalViewPr>
  <p:slideViewPr>
    <p:cSldViewPr snapToGrid="0">
      <p:cViewPr varScale="1">
        <p:scale>
          <a:sx n="71" d="100"/>
          <a:sy n="71" d="100"/>
        </p:scale>
        <p:origin x="10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503EF-5348-6544-B232-BF6161A9B31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E4473-CE06-AB44-A8B5-09F015CD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7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E4473-CE06-AB44-A8B5-09F015CD13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8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E4473-CE06-AB44-A8B5-09F015CD13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1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8EEA-4DD9-42A7-BB0B-9E34D2C19183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662F-D43E-4272-A508-010B24FAE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61E584-8F07-4ABE-886F-1782F9D81247}"/>
              </a:ext>
            </a:extLst>
          </p:cNvPr>
          <p:cNvSpPr/>
          <p:nvPr userDrawn="1"/>
        </p:nvSpPr>
        <p:spPr>
          <a:xfrm>
            <a:off x="113122" y="103695"/>
            <a:ext cx="11962614" cy="6617783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it/url?sa=i&amp;rct=j&amp;q=&amp;esrc=s&amp;source=images&amp;cd=&amp;cad=rja&amp;uact=8&amp;ved=2ahUKEwiZ5bGux6HdAhWJ8ywKHf-6CrsQjRx6BAgBEAU&amp;url=https://www.adlibbing.org/2018/02/12/4-lessons-from-top-social-media-publishers/&amp;psig=AOvVaw3jzWOGsGsm0xdl10l3DXAp&amp;ust=15361576301825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google.it/url?sa=i&amp;rct=j&amp;q=&amp;esrc=s&amp;source=images&amp;cd=&amp;cad=rja&amp;uact=8&amp;ved=2ahUKEwj0oobjyqHdAhXC2SwKHaOCA-QQjRx6BAgBEAU&amp;url=https://www.youtube.com/watch?v=s_6QW9sNPEY&amp;psig=AOvVaw0x2yEOcTpVGXFkd5KAsPYN&amp;ust=1536158567704441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s://www.google.it/url?sa=i&amp;rct=j&amp;q=&amp;esrc=s&amp;source=images&amp;cd=&amp;cad=rja&amp;uact=8&amp;ved=2ahUKEwjf0df-yqHdAhUNiaYKHUznAJ4QjRx6BAgBEAU&amp;url=https://www.123rf.com/photo_58432283_stock-vector-pregnancy-no-smoking-red-prohibition-sign-pregnant-woman-with-a-cigarette-warning-sign-for-no-smokin.html&amp;psig=AOvVaw0PICDI7iemmFJGIbjxNwew&amp;ust=1536158628623464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ifzPGqyKHdAhVwhaYKHYoYBq4QjRx6BAgBEAU&amp;url=https://www.iconfinder.com/icons/438307/classroom_teach_teacher_teaching_icon&amp;psig=AOvVaw0GY3dCSA6Y1er2DHIHRX7Z&amp;ust=1536157873758095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utand-dry.blogspot.com/2013/09/add-social-media-buttons-to-your-blog.html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irthdefectsday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F796C0F7-0A4C-4E7F-AE70-BC0224E7B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17"/>
          <a:stretch/>
        </p:blipFill>
        <p:spPr bwMode="auto">
          <a:xfrm>
            <a:off x="699715" y="612766"/>
            <a:ext cx="6407630" cy="41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Día Mundial de los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Defectos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Congénitos</a:t>
            </a:r>
            <a:b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3 de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marzo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571507" y="5669430"/>
            <a:ext cx="3291839" cy="830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#WorldBDDay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r="545" b="1"/>
          <a:stretch/>
        </p:blipFill>
        <p:spPr>
          <a:xfrm rot="5400000">
            <a:off x="7514735" y="614121"/>
            <a:ext cx="5291384" cy="40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isultati immagini per social media">
            <a:hlinkClick r:id="rId2"/>
            <a:extLst>
              <a:ext uri="{FF2B5EF4-FFF2-40B4-BE49-F238E27FC236}">
                <a16:creationId xmlns:a16="http://schemas.microsoft.com/office/drawing/2014/main" id="{D41EE535-D4F4-9C42-AFCD-3237FBCC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26" y="3511647"/>
            <a:ext cx="3598335" cy="19296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  <a:effectLst>
            <a:softEdge rad="1397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443577-C0C5-49ED-BB14-1467F3F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684" y="280635"/>
            <a:ext cx="10174516" cy="96714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¡</a:t>
            </a:r>
            <a:r>
              <a:rPr lang="en-US" sz="4800" b="1" dirty="0" err="1">
                <a:solidFill>
                  <a:srgbClr val="7030A0"/>
                </a:solidFill>
              </a:rPr>
              <a:t>Tu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energía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es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muy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necesaria</a:t>
            </a:r>
            <a:r>
              <a:rPr lang="en-US" sz="4800" b="1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1D82EE-1533-4AD4-83D2-EF898052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02" y="1484784"/>
            <a:ext cx="10179278" cy="9031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Tweetea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retweeta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comparte</a:t>
            </a:r>
            <a:r>
              <a:rPr lang="en-US" dirty="0">
                <a:solidFill>
                  <a:srgbClr val="002060"/>
                </a:solidFill>
              </a:rPr>
              <a:t> y </a:t>
            </a:r>
            <a:r>
              <a:rPr lang="en-US" dirty="0" err="1">
                <a:solidFill>
                  <a:srgbClr val="002060"/>
                </a:solidFill>
              </a:rPr>
              <a:t>comenta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sz="4400" b="1" dirty="0">
                <a:solidFill>
                  <a:srgbClr val="0070C0"/>
                </a:solidFill>
              </a:rPr>
              <a:t>¡</a:t>
            </a:r>
            <a:r>
              <a:rPr lang="en-US" sz="4400" b="1" dirty="0" err="1">
                <a:solidFill>
                  <a:srgbClr val="0070C0"/>
                </a:solidFill>
              </a:rPr>
              <a:t>Haz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ruido</a:t>
            </a:r>
            <a:r>
              <a:rPr lang="en-US" sz="44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66F88-D735-44B2-BBA2-44A37A87F2E8}"/>
              </a:ext>
            </a:extLst>
          </p:cNvPr>
          <p:cNvSpPr txBox="1"/>
          <p:nvPr/>
        </p:nvSpPr>
        <p:spPr>
          <a:xfrm>
            <a:off x="843767" y="2636912"/>
            <a:ext cx="56678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4000" dirty="0" err="1">
                <a:solidFill>
                  <a:srgbClr val="002060"/>
                </a:solidFill>
              </a:rPr>
              <a:t>Esto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permitirá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aumentar</a:t>
            </a:r>
            <a:r>
              <a:rPr lang="en-US" sz="4000" dirty="0">
                <a:solidFill>
                  <a:srgbClr val="002060"/>
                </a:solidFill>
              </a:rPr>
              <a:t> el </a:t>
            </a:r>
            <a:r>
              <a:rPr lang="en-US" sz="4000" dirty="0" err="1">
                <a:solidFill>
                  <a:srgbClr val="002060"/>
                </a:solidFill>
              </a:rPr>
              <a:t>alcande</a:t>
            </a:r>
            <a:r>
              <a:rPr lang="en-US" sz="4000" dirty="0">
                <a:solidFill>
                  <a:srgbClr val="002060"/>
                </a:solidFill>
              </a:rPr>
              <a:t> de </a:t>
            </a:r>
            <a:r>
              <a:rPr lang="en-US" sz="4000" dirty="0" err="1">
                <a:solidFill>
                  <a:srgbClr val="002060"/>
                </a:solidFill>
              </a:rPr>
              <a:t>lsos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mensajes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alrededor</a:t>
            </a:r>
            <a:r>
              <a:rPr lang="en-US" sz="4000" dirty="0">
                <a:solidFill>
                  <a:srgbClr val="002060"/>
                </a:solidFill>
              </a:rPr>
              <a:t> del </a:t>
            </a:r>
            <a:r>
              <a:rPr lang="en-US" sz="4000" dirty="0" err="1">
                <a:solidFill>
                  <a:srgbClr val="002060"/>
                </a:solidFill>
              </a:rPr>
              <a:t>mundo</a:t>
            </a:r>
            <a:r>
              <a:rPr lang="en-US" sz="4000" dirty="0">
                <a:solidFill>
                  <a:srgbClr val="002060"/>
                </a:solidFill>
              </a:rPr>
              <a:t> y </a:t>
            </a:r>
            <a:r>
              <a:rPr lang="en-US" sz="4000" dirty="0" err="1">
                <a:solidFill>
                  <a:srgbClr val="002060"/>
                </a:solidFill>
              </a:rPr>
              <a:t>expandir</a:t>
            </a:r>
            <a:r>
              <a:rPr lang="en-US" sz="4000" dirty="0">
                <a:solidFill>
                  <a:srgbClr val="002060"/>
                </a:solidFill>
              </a:rPr>
              <a:t> el </a:t>
            </a:r>
            <a:r>
              <a:rPr lang="en-US" sz="4000" dirty="0" err="1">
                <a:solidFill>
                  <a:srgbClr val="002060"/>
                </a:solidFill>
              </a:rPr>
              <a:t>conocimiento</a:t>
            </a:r>
            <a:r>
              <a:rPr lang="en-US" sz="4000" dirty="0">
                <a:solidFill>
                  <a:srgbClr val="002060"/>
                </a:solidFill>
              </a:rPr>
              <a:t> y la </a:t>
            </a:r>
            <a:r>
              <a:rPr lang="en-US" sz="4000" dirty="0" err="1">
                <a:solidFill>
                  <a:srgbClr val="002060"/>
                </a:solidFill>
              </a:rPr>
              <a:t>concientización</a:t>
            </a:r>
            <a:r>
              <a:rPr lang="en-US" sz="4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4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C724B4E3-CD86-4ECC-8C1E-42149DAB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8"/>
    </mc:Choice>
    <mc:Fallback xmlns="">
      <p:transition spd="slow" advTm="699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8E5665C-C453-4C9B-946E-CD50D36C93A9}"/>
              </a:ext>
            </a:extLst>
          </p:cNvPr>
          <p:cNvSpPr txBox="1">
            <a:spLocks/>
          </p:cNvSpPr>
          <p:nvPr/>
        </p:nvSpPr>
        <p:spPr>
          <a:xfrm>
            <a:off x="890338" y="241173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5000" b="1" dirty="0" err="1"/>
              <a:t>Permanece</a:t>
            </a:r>
            <a:r>
              <a:rPr lang="en-US" sz="5000" b="1" dirty="0"/>
              <a:t> </a:t>
            </a:r>
            <a:r>
              <a:rPr lang="en-US" sz="5000" b="1" dirty="0" err="1"/>
              <a:t>conectado</a:t>
            </a:r>
            <a:r>
              <a:rPr lang="en-US" sz="5000" b="1" dirty="0"/>
              <a:t>.</a:t>
            </a:r>
            <a:br>
              <a:rPr lang="en-US" sz="5000" b="1" dirty="0"/>
            </a:br>
            <a:br>
              <a:rPr lang="en-US" sz="5000" b="1" dirty="0"/>
            </a:br>
            <a:r>
              <a:rPr lang="en-US" sz="5000" b="1" dirty="0"/>
              <a:t>Hay </a:t>
            </a:r>
            <a:r>
              <a:rPr lang="en-US" sz="5000" b="1" dirty="0" err="1"/>
              <a:t>más</a:t>
            </a:r>
            <a:r>
              <a:rPr lang="en-US" sz="5000" b="1" dirty="0"/>
              <a:t> por </a:t>
            </a:r>
            <a:r>
              <a:rPr lang="en-US" sz="5000" b="1" dirty="0" err="1"/>
              <a:t>venir</a:t>
            </a:r>
            <a:r>
              <a:rPr lang="en-US" sz="5000" b="1" dirty="0"/>
              <a:t>. 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1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AFDED988-BBB2-44F6-9F98-3508B4778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2152933" cy="14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6"/>
    </mc:Choice>
    <mc:Fallback xmlns="">
      <p:transition spd="slow" advTm="43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8971"/>
            <a:ext cx="6744170" cy="5200785"/>
          </a:xfrm>
        </p:spPr>
        <p:txBody>
          <a:bodyPr>
            <a:normAutofit/>
          </a:bodyPr>
          <a:lstStyle/>
          <a:p>
            <a:r>
              <a:rPr lang="en-US" sz="4000" b="1" dirty="0"/>
              <a:t>El</a:t>
            </a:r>
            <a:r>
              <a:rPr lang="en-US" sz="4000" b="1" dirty="0">
                <a:solidFill>
                  <a:srgbClr val="0070C0"/>
                </a:solidFill>
              </a:rPr>
              <a:t> 3 de </a:t>
            </a:r>
            <a:r>
              <a:rPr lang="en-US" sz="4000" b="1" dirty="0" err="1">
                <a:solidFill>
                  <a:srgbClr val="0070C0"/>
                </a:solidFill>
              </a:rPr>
              <a:t>Marzo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b="1" dirty="0" err="1"/>
              <a:t>varias</a:t>
            </a:r>
            <a:r>
              <a:rPr lang="en-US" sz="4000" b="1" dirty="0"/>
              <a:t> </a:t>
            </a:r>
            <a:r>
              <a:rPr lang="en-US" sz="4000" b="1" dirty="0" err="1"/>
              <a:t>organizaciones</a:t>
            </a:r>
            <a:r>
              <a:rPr lang="en-US" sz="4000" b="1" dirty="0"/>
              <a:t> </a:t>
            </a:r>
            <a:r>
              <a:rPr lang="en-US" sz="4000" b="1" dirty="0" err="1"/>
              <a:t>alrededor</a:t>
            </a:r>
            <a:r>
              <a:rPr lang="en-US" sz="4000" b="1" dirty="0"/>
              <a:t> del </a:t>
            </a:r>
            <a:r>
              <a:rPr lang="en-US" sz="4000" b="1" dirty="0" err="1"/>
              <a:t>mundo</a:t>
            </a:r>
            <a:r>
              <a:rPr lang="en-US" sz="4000" b="1" dirty="0"/>
              <a:t> </a:t>
            </a:r>
            <a:r>
              <a:rPr lang="en-US" sz="4000" b="1" dirty="0" err="1"/>
              <a:t>conmemorarán</a:t>
            </a:r>
            <a:r>
              <a:rPr lang="en-US" sz="4000" b="1" dirty="0"/>
              <a:t> el Día Mundial de los </a:t>
            </a:r>
            <a:r>
              <a:rPr lang="en-US" sz="4000" b="1" dirty="0" err="1"/>
              <a:t>Defectos</a:t>
            </a:r>
            <a:r>
              <a:rPr lang="en-US" sz="4000" b="1" dirty="0"/>
              <a:t> </a:t>
            </a:r>
            <a:r>
              <a:rPr lang="en-US" sz="4000" b="1" dirty="0" err="1"/>
              <a:t>Congénitos</a:t>
            </a:r>
            <a:r>
              <a:rPr lang="en-US" sz="4000" b="1" dirty="0"/>
              <a:t>.</a:t>
            </a:r>
          </a:p>
        </p:txBody>
      </p:sp>
      <p:pic>
        <p:nvPicPr>
          <p:cNvPr id="17410" name="Picture 2" descr="http://www.partecipiamo.it/mamma/immagini/mary_cassatt_025_madre_e_figlia_1900.jpg"/>
          <p:cNvPicPr>
            <a:picLocks noChangeAspect="1" noChangeArrowheads="1"/>
          </p:cNvPicPr>
          <p:nvPr/>
        </p:nvPicPr>
        <p:blipFill>
          <a:blip r:embed="rId2" cstate="print"/>
          <a:srcRect l="22626" t="4658" r="21616" b="5520"/>
          <a:stretch>
            <a:fillRect/>
          </a:stretch>
        </p:blipFill>
        <p:spPr bwMode="auto">
          <a:xfrm>
            <a:off x="7730546" y="1195981"/>
            <a:ext cx="3845633" cy="46482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9258300" y="5991225"/>
            <a:ext cx="2469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Mary Cassat: Mother and son (1900)</a:t>
            </a:r>
          </a:p>
        </p:txBody>
      </p:sp>
      <p:pic>
        <p:nvPicPr>
          <p:cNvPr id="9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38787C18-C683-46FA-99E2-B59C5D86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0" y="4240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81288D-4EAC-4B01-A94F-A61880B936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55" y="4660743"/>
            <a:ext cx="1785769" cy="193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3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1"/>
    </mc:Choice>
    <mc:Fallback xmlns="">
      <p:transition spd="slow" advTm="54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30443010-68E1-44D7-AF61-2090C48F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0148"/>
            <a:ext cx="10058400" cy="1010002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rgbClr val="0070C0"/>
                </a:solidFill>
              </a:rPr>
              <a:t>¿Qué son los Defectos Congénitos?</a:t>
            </a:r>
          </a:p>
        </p:txBody>
      </p: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2C440049-9FE2-41B7-970D-51EFF2DBAB31}"/>
              </a:ext>
            </a:extLst>
          </p:cNvPr>
          <p:cNvSpPr txBox="1"/>
          <p:nvPr/>
        </p:nvSpPr>
        <p:spPr>
          <a:xfrm>
            <a:off x="504825" y="1543020"/>
            <a:ext cx="5238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Los defectos congénitos, también llamado anomalías congénitas, son anomalías e</a:t>
            </a:r>
            <a:r>
              <a:rPr lang="en-US" sz="2400" b="1" dirty="0" err="1">
                <a:solidFill>
                  <a:srgbClr val="002060"/>
                </a:solidFill>
              </a:rPr>
              <a:t>structurales</a:t>
            </a:r>
            <a:r>
              <a:rPr lang="en-US" sz="2400" b="1" dirty="0">
                <a:solidFill>
                  <a:srgbClr val="002060"/>
                </a:solidFill>
              </a:rPr>
              <a:t> o </a:t>
            </a:r>
            <a:r>
              <a:rPr lang="en-US" sz="2400" b="1" dirty="0" err="1">
                <a:solidFill>
                  <a:srgbClr val="002060"/>
                </a:solidFill>
              </a:rPr>
              <a:t>funcionales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debido</a:t>
            </a:r>
            <a:r>
              <a:rPr lang="en-US" sz="2400" b="1" dirty="0">
                <a:solidFill>
                  <a:srgbClr val="002060"/>
                </a:solidFill>
              </a:rPr>
              <a:t> a </a:t>
            </a:r>
            <a:r>
              <a:rPr lang="en-US" sz="2400" b="1" dirty="0" err="1">
                <a:solidFill>
                  <a:srgbClr val="002060"/>
                </a:solidFill>
              </a:rPr>
              <a:t>determinadas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anomalías</a:t>
            </a:r>
            <a:r>
              <a:rPr lang="en-US" sz="2400" b="1" dirty="0">
                <a:solidFill>
                  <a:srgbClr val="002060"/>
                </a:solidFill>
              </a:rPr>
              <a:t> del </a:t>
            </a:r>
            <a:r>
              <a:rPr lang="en-US" sz="2400" b="1" dirty="0" err="1">
                <a:solidFill>
                  <a:srgbClr val="002060"/>
                </a:solidFill>
              </a:rPr>
              <a:t>desarrollo</a:t>
            </a:r>
            <a:r>
              <a:rPr lang="en-US" sz="2400" b="1" dirty="0">
                <a:solidFill>
                  <a:srgbClr val="002060"/>
                </a:solidFill>
              </a:rPr>
              <a:t> que </a:t>
            </a:r>
            <a:r>
              <a:rPr lang="en-US" sz="2400" b="1" dirty="0" err="1">
                <a:solidFill>
                  <a:srgbClr val="002060"/>
                </a:solidFill>
              </a:rPr>
              <a:t>pueden</a:t>
            </a:r>
            <a:r>
              <a:rPr lang="en-US" sz="2400" b="1" dirty="0">
                <a:solidFill>
                  <a:srgbClr val="002060"/>
                </a:solidFill>
              </a:rPr>
              <a:t> sere </a:t>
            </a:r>
            <a:r>
              <a:rPr lang="en-US" sz="2400" b="1" dirty="0" err="1">
                <a:solidFill>
                  <a:srgbClr val="002060"/>
                </a:solidFill>
              </a:rPr>
              <a:t>identificadas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prenatalmente</a:t>
            </a:r>
            <a:r>
              <a:rPr lang="en-US" sz="2400" b="1" dirty="0">
                <a:solidFill>
                  <a:srgbClr val="002060"/>
                </a:solidFill>
              </a:rPr>
              <a:t>, al </a:t>
            </a:r>
            <a:r>
              <a:rPr lang="en-US" sz="2400" b="1" dirty="0" err="1">
                <a:solidFill>
                  <a:srgbClr val="002060"/>
                </a:solidFill>
              </a:rPr>
              <a:t>nacer</a:t>
            </a:r>
            <a:r>
              <a:rPr lang="en-US" sz="2400" b="1" dirty="0">
                <a:solidFill>
                  <a:srgbClr val="002060"/>
                </a:solidFill>
              </a:rPr>
              <a:t> o </a:t>
            </a:r>
            <a:r>
              <a:rPr lang="en-US" sz="2400" b="1" dirty="0" err="1">
                <a:solidFill>
                  <a:srgbClr val="002060"/>
                </a:solidFill>
              </a:rPr>
              <a:t>también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más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tarde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0E90F3BF-5053-4A6F-B4E7-280726498EB1}"/>
              </a:ext>
            </a:extLst>
          </p:cNvPr>
          <p:cNvSpPr txBox="1"/>
          <p:nvPr/>
        </p:nvSpPr>
        <p:spPr>
          <a:xfrm>
            <a:off x="6467475" y="1490653"/>
            <a:ext cx="50339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Ejemplos de defectos congénitos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sz="2400" dirty="0">
                <a:solidFill>
                  <a:srgbClr val="002060"/>
                </a:solidFill>
              </a:rPr>
              <a:t>Estructurales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</a:rPr>
              <a:t>Defectos cardíacos, Espina Bífida, Hipospadias, Déficit de miembros, Pie bot, Síndrome de Down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sz="2400" dirty="0">
                <a:solidFill>
                  <a:srgbClr val="002060"/>
                </a:solidFill>
              </a:rPr>
              <a:t>Funcionales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</a:rPr>
              <a:t>Enfermedades Metabólicas, Hipoacusia, Talasemia, Fibrosis Quística, Trastornos del Espectro Autista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433E29-465B-46DE-ADA0-DAD5B6AA11A2}"/>
              </a:ext>
            </a:extLst>
          </p:cNvPr>
          <p:cNvSpPr/>
          <p:nvPr/>
        </p:nvSpPr>
        <p:spPr>
          <a:xfrm>
            <a:off x="742949" y="4996333"/>
            <a:ext cx="10734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7030A0"/>
                </a:solidFill>
              </a:rPr>
              <a:t>El foco del Día Mundial de los Defectos Congénitos es en los defectos estructurales al nacimiento, ya que los funcionales tienen otros días de concientización.</a:t>
            </a:r>
          </a:p>
        </p:txBody>
      </p:sp>
      <p:pic>
        <p:nvPicPr>
          <p:cNvPr id="14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5683AD74-0679-4C33-BEDA-92D413D3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orig06.deviantart.net/404b/f/2008/153/1/5/flags_of_the_world_by_condotti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080" y="3002191"/>
            <a:ext cx="5181596" cy="26653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4524DC98-DEC9-422C-8A20-5FBADC2D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62" y="197078"/>
            <a:ext cx="10731526" cy="936397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</a:rPr>
              <a:t>Frequencia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0ACD026-7FB6-4893-8D86-A6B481C65DDD}"/>
              </a:ext>
            </a:extLst>
          </p:cNvPr>
          <p:cNvSpPr txBox="1">
            <a:spLocks/>
          </p:cNvSpPr>
          <p:nvPr/>
        </p:nvSpPr>
        <p:spPr>
          <a:xfrm>
            <a:off x="488121" y="2554515"/>
            <a:ext cx="5388803" cy="3027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año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aproximadamente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133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milliones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bebés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alrededor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cuales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unos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milliones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 in </a:t>
            </a:r>
            <a:r>
              <a:rPr lang="en-US" sz="3200" b="1" dirty="0">
                <a:solidFill>
                  <a:srgbClr val="002060"/>
                </a:solidFill>
              </a:rPr>
              <a:t>33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nacerán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un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congénito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grave.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AAA60632-5FDF-4DDA-B5A6-9EB53455B2DF}"/>
              </a:ext>
            </a:extLst>
          </p:cNvPr>
          <p:cNvSpPr txBox="1">
            <a:spLocks/>
          </p:cNvSpPr>
          <p:nvPr/>
        </p:nvSpPr>
        <p:spPr>
          <a:xfrm>
            <a:off x="628650" y="1640116"/>
            <a:ext cx="10868025" cy="655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3200" b="1" dirty="0">
                <a:solidFill>
                  <a:srgbClr val="002060"/>
                </a:solidFill>
              </a:rPr>
              <a:t>Los </a:t>
            </a:r>
            <a:r>
              <a:rPr lang="en-US" sz="3200" b="1" dirty="0" err="1">
                <a:solidFill>
                  <a:srgbClr val="002060"/>
                </a:solidFill>
              </a:rPr>
              <a:t>defectos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congénitos</a:t>
            </a:r>
            <a:r>
              <a:rPr lang="en-US" sz="3200" b="1" dirty="0">
                <a:solidFill>
                  <a:srgbClr val="002060"/>
                </a:solidFill>
              </a:rPr>
              <a:t> son </a:t>
            </a:r>
            <a:r>
              <a:rPr lang="en-US" sz="3200" b="1" dirty="0" err="1">
                <a:solidFill>
                  <a:srgbClr val="002060"/>
                </a:solidFill>
              </a:rPr>
              <a:t>comunes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costosos</a:t>
            </a:r>
            <a:r>
              <a:rPr lang="en-US" sz="3200" b="1" dirty="0">
                <a:solidFill>
                  <a:srgbClr val="002060"/>
                </a:solidFill>
              </a:rPr>
              <a:t> y </a:t>
            </a:r>
            <a:r>
              <a:rPr lang="en-US" sz="3200" b="1" dirty="0" err="1">
                <a:solidFill>
                  <a:srgbClr val="002060"/>
                </a:solidFill>
              </a:rPr>
              <a:t>críticos</a:t>
            </a:r>
            <a:r>
              <a:rPr lang="en-US" sz="3200" b="1" dirty="0">
                <a:solidFill>
                  <a:srgbClr val="002060"/>
                </a:solidFill>
              </a:rPr>
              <a:t> . </a:t>
            </a:r>
          </a:p>
        </p:txBody>
      </p:sp>
      <p:pic>
        <p:nvPicPr>
          <p:cNvPr id="15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C4BD5B70-C05C-45BE-992B-FBC2FC4F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4"/>
    </mc:Choice>
    <mc:Fallback xmlns="">
      <p:transition spd="slow" advTm="62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83" y="3921842"/>
            <a:ext cx="4062378" cy="23614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6000"/>
              </a:srgbClr>
            </a:outerShdw>
            <a:reflection endPos="0" dist="50800" dir="5400000" sy="-100000" algn="bl" rotWithShape="0"/>
            <a:softEdge rad="88900"/>
          </a:effec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8AE1B50-530E-442B-B8A6-E027D5EED129}"/>
              </a:ext>
            </a:extLst>
          </p:cNvPr>
          <p:cNvSpPr txBox="1">
            <a:spLocks/>
          </p:cNvSpPr>
          <p:nvPr/>
        </p:nvSpPr>
        <p:spPr>
          <a:xfrm>
            <a:off x="714374" y="1322388"/>
            <a:ext cx="10915651" cy="3935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>
                <a:solidFill>
                  <a:srgbClr val="002060"/>
                </a:solidFill>
              </a:rPr>
              <a:t>En muchos países los defectos congénitos  son una de las </a:t>
            </a:r>
            <a:r>
              <a:rPr lang="en-US" b="1">
                <a:solidFill>
                  <a:srgbClr val="002060"/>
                </a:solidFill>
              </a:rPr>
              <a:t>principales  causas de muerte  </a:t>
            </a:r>
            <a:r>
              <a:rPr lang="en-US">
                <a:solidFill>
                  <a:srgbClr val="002060"/>
                </a:solidFill>
              </a:rPr>
              <a:t>en la niñez. </a:t>
            </a:r>
          </a:p>
          <a:p>
            <a:pPr marL="0" indent="0">
              <a:buFont typeface="Arial" pitchFamily="34" charset="0"/>
              <a:buNone/>
            </a:pPr>
            <a:r>
              <a:rPr lang="en-US">
                <a:solidFill>
                  <a:srgbClr val="002060"/>
                </a:solidFill>
              </a:rPr>
              <a:t>Los bebés que sobreviven tiene una buen calidad de vida si reciben el trtamiento o cuidado adecuado, sin embargo muchos niños tienen un alto riesgo de quedar con  </a:t>
            </a:r>
            <a:r>
              <a:rPr lang="en-US" b="1">
                <a:solidFill>
                  <a:srgbClr val="002060"/>
                </a:solidFill>
              </a:rPr>
              <a:t>discapacidad a largo plazo</a:t>
            </a:r>
            <a:r>
              <a:rPr lang="en-US">
                <a:solidFill>
                  <a:srgbClr val="002060"/>
                </a:solidFill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3600" b="1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00" b="1">
                <a:solidFill>
                  <a:srgbClr val="002060"/>
                </a:solidFill>
              </a:rPr>
              <a:t>   Su calidad de vida importa!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F71A702B-3ACD-4AE2-9DDC-020C4666285F}"/>
              </a:ext>
            </a:extLst>
          </p:cNvPr>
          <p:cNvSpPr txBox="1">
            <a:spLocks/>
          </p:cNvSpPr>
          <p:nvPr/>
        </p:nvSpPr>
        <p:spPr>
          <a:xfrm>
            <a:off x="712761" y="235178"/>
            <a:ext cx="10745813" cy="8601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Responsabilidad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15B2F22F-202F-4E77-8414-615FF76F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4"/>
    </mc:Choice>
    <mc:Fallback xmlns="">
      <p:transition spd="slow" advTm="73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isultati immagini per vaccination carto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1871" y="5373695"/>
            <a:ext cx="2177634" cy="1225054"/>
          </a:xfrm>
          <a:prstGeom prst="rect">
            <a:avLst/>
          </a:prstGeom>
          <a:noFill/>
        </p:spPr>
      </p:pic>
      <p:pic>
        <p:nvPicPr>
          <p:cNvPr id="7176" name="Picture 8" descr="Risultati immagini per no smoking in pregnancy  carto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8998" y="5273422"/>
            <a:ext cx="1445574" cy="142560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235F5-30A2-8A4B-AF7F-CAE14332C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94" y="3475818"/>
            <a:ext cx="2529261" cy="1797604"/>
          </a:xfrm>
          <a:prstGeom prst="rect">
            <a:avLst/>
          </a:prstGeom>
        </p:spPr>
      </p:pic>
      <p:sp>
        <p:nvSpPr>
          <p:cNvPr id="16" name="CasellaDiTesto 2">
            <a:extLst>
              <a:ext uri="{FF2B5EF4-FFF2-40B4-BE49-F238E27FC236}">
                <a16:creationId xmlns:a16="http://schemas.microsoft.com/office/drawing/2014/main" id="{A170826F-F002-4C16-8A87-E02F7DEE61A4}"/>
              </a:ext>
            </a:extLst>
          </p:cNvPr>
          <p:cNvSpPr txBox="1"/>
          <p:nvPr/>
        </p:nvSpPr>
        <p:spPr>
          <a:xfrm>
            <a:off x="460375" y="3999957"/>
            <a:ext cx="54292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Ejemplos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2400" dirty="0" err="1">
                <a:solidFill>
                  <a:srgbClr val="002060"/>
                </a:solidFill>
              </a:rPr>
              <a:t>insuficientes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niveles</a:t>
            </a:r>
            <a:r>
              <a:rPr lang="en-US" sz="2400" dirty="0">
                <a:solidFill>
                  <a:srgbClr val="002060"/>
                </a:solidFill>
              </a:rPr>
              <a:t> de  </a:t>
            </a:r>
            <a:r>
              <a:rPr lang="en-US" sz="2400" dirty="0" err="1">
                <a:solidFill>
                  <a:srgbClr val="002060"/>
                </a:solidFill>
              </a:rPr>
              <a:t>folatos</a:t>
            </a:r>
            <a:r>
              <a:rPr lang="en-US" sz="2400" dirty="0">
                <a:solidFill>
                  <a:srgbClr val="002060"/>
                </a:solidFill>
              </a:rPr>
              <a:t>, diabetes mal </a:t>
            </a:r>
            <a:r>
              <a:rPr lang="en-US" sz="2400" dirty="0" err="1">
                <a:solidFill>
                  <a:srgbClr val="002060"/>
                </a:solidFill>
              </a:rPr>
              <a:t>tratada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obesidad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falta</a:t>
            </a:r>
            <a:r>
              <a:rPr lang="en-US" sz="2400" dirty="0">
                <a:solidFill>
                  <a:srgbClr val="002060"/>
                </a:solidFill>
              </a:rPr>
              <a:t> de </a:t>
            </a:r>
            <a:r>
              <a:rPr lang="en-US" sz="2400" dirty="0" err="1">
                <a:solidFill>
                  <a:srgbClr val="002060"/>
                </a:solidFill>
              </a:rPr>
              <a:t>protección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frente</a:t>
            </a:r>
            <a:r>
              <a:rPr lang="en-US" sz="2400" dirty="0">
                <a:solidFill>
                  <a:srgbClr val="002060"/>
                </a:solidFill>
              </a:rPr>
              <a:t> a </a:t>
            </a:r>
            <a:r>
              <a:rPr lang="en-US" sz="2400" dirty="0" err="1">
                <a:solidFill>
                  <a:srgbClr val="002060"/>
                </a:solidFill>
              </a:rPr>
              <a:t>enfermedades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infecciosas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algunos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medicamentos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teratogénicos</a:t>
            </a:r>
            <a:r>
              <a:rPr lang="en-US" sz="2400" dirty="0">
                <a:solidFill>
                  <a:srgbClr val="002060"/>
                </a:solidFill>
              </a:rPr>
              <a:t>, el </a:t>
            </a:r>
            <a:r>
              <a:rPr lang="en-US" sz="2400" dirty="0" err="1">
                <a:solidFill>
                  <a:srgbClr val="002060"/>
                </a:solidFill>
              </a:rPr>
              <a:t>fumar</a:t>
            </a:r>
            <a:r>
              <a:rPr lang="en-US" sz="2400" dirty="0">
                <a:solidFill>
                  <a:srgbClr val="002060"/>
                </a:solidFill>
              </a:rPr>
              <a:t> y </a:t>
            </a:r>
            <a:r>
              <a:rPr lang="en-US" sz="2400" dirty="0" err="1">
                <a:solidFill>
                  <a:srgbClr val="002060"/>
                </a:solidFill>
              </a:rPr>
              <a:t>beber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bebidas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alcohólicas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19D27F49-97E8-40C9-9D12-6A40333EE257}"/>
              </a:ext>
            </a:extLst>
          </p:cNvPr>
          <p:cNvSpPr txBox="1">
            <a:spLocks/>
          </p:cNvSpPr>
          <p:nvPr/>
        </p:nvSpPr>
        <p:spPr>
          <a:xfrm>
            <a:off x="933450" y="158978"/>
            <a:ext cx="10525124" cy="9840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Causas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Prevención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8" name="CasellaDiTesto 2">
            <a:extLst>
              <a:ext uri="{FF2B5EF4-FFF2-40B4-BE49-F238E27FC236}">
                <a16:creationId xmlns:a16="http://schemas.microsoft.com/office/drawing/2014/main" id="{53E05F22-B395-485A-A07D-A13E504E585A}"/>
              </a:ext>
            </a:extLst>
          </p:cNvPr>
          <p:cNvSpPr txBox="1"/>
          <p:nvPr/>
        </p:nvSpPr>
        <p:spPr>
          <a:xfrm>
            <a:off x="438150" y="994376"/>
            <a:ext cx="108585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</a:rPr>
              <a:t>A </a:t>
            </a:r>
            <a:r>
              <a:rPr lang="en-US" sz="2800" dirty="0" err="1">
                <a:solidFill>
                  <a:srgbClr val="002060"/>
                </a:solidFill>
              </a:rPr>
              <a:t>pesar</a:t>
            </a:r>
            <a:r>
              <a:rPr lang="en-US" sz="2800" dirty="0">
                <a:solidFill>
                  <a:srgbClr val="002060"/>
                </a:solidFill>
              </a:rPr>
              <a:t> de que </a:t>
            </a:r>
            <a:r>
              <a:rPr lang="en-US" sz="2800" dirty="0" err="1">
                <a:solidFill>
                  <a:srgbClr val="002060"/>
                </a:solidFill>
              </a:rPr>
              <a:t>aproximadamente</a:t>
            </a:r>
            <a:r>
              <a:rPr lang="en-US" sz="2800" dirty="0">
                <a:solidFill>
                  <a:srgbClr val="002060"/>
                </a:solidFill>
              </a:rPr>
              <a:t> 50% de que </a:t>
            </a:r>
            <a:r>
              <a:rPr lang="en-US" sz="2800" dirty="0" err="1">
                <a:solidFill>
                  <a:srgbClr val="002060"/>
                </a:solidFill>
              </a:rPr>
              <a:t>los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defectos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congénitos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estructurales</a:t>
            </a:r>
            <a:r>
              <a:rPr lang="en-US" sz="2800" dirty="0">
                <a:solidFill>
                  <a:srgbClr val="002060"/>
                </a:solidFill>
              </a:rPr>
              <a:t> no </a:t>
            </a:r>
            <a:r>
              <a:rPr lang="en-US" sz="2800" dirty="0" err="1">
                <a:solidFill>
                  <a:srgbClr val="002060"/>
                </a:solidFill>
              </a:rPr>
              <a:t>pueden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ser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vinculados</a:t>
            </a:r>
            <a:r>
              <a:rPr lang="en-US" sz="2800" dirty="0">
                <a:solidFill>
                  <a:srgbClr val="002060"/>
                </a:solidFill>
              </a:rPr>
              <a:t> con </a:t>
            </a:r>
            <a:r>
              <a:rPr lang="en-US" sz="2800" dirty="0" err="1">
                <a:solidFill>
                  <a:srgbClr val="002060"/>
                </a:solidFill>
              </a:rPr>
              <a:t>una</a:t>
            </a:r>
            <a:r>
              <a:rPr lang="en-US" sz="2800" dirty="0">
                <a:solidFill>
                  <a:srgbClr val="002060"/>
                </a:solidFill>
              </a:rPr>
              <a:t> causa </a:t>
            </a:r>
            <a:r>
              <a:rPr lang="en-US" sz="2800" dirty="0" err="1">
                <a:solidFill>
                  <a:srgbClr val="002060"/>
                </a:solidFill>
              </a:rPr>
              <a:t>específica</a:t>
            </a:r>
            <a:r>
              <a:rPr lang="en-US" sz="2800" dirty="0">
                <a:solidFill>
                  <a:srgbClr val="002060"/>
                </a:solidFill>
              </a:rPr>
              <a:t>, hay </a:t>
            </a:r>
            <a:r>
              <a:rPr lang="en-US" sz="2800" dirty="0" err="1">
                <a:solidFill>
                  <a:srgbClr val="002060"/>
                </a:solidFill>
              </a:rPr>
              <a:t>algunas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causas</a:t>
            </a:r>
            <a:r>
              <a:rPr lang="en-US" sz="2800" dirty="0">
                <a:solidFill>
                  <a:srgbClr val="002060"/>
                </a:solidFill>
              </a:rPr>
              <a:t> o </a:t>
            </a:r>
            <a:r>
              <a:rPr lang="en-US" sz="2800" dirty="0" err="1">
                <a:solidFill>
                  <a:srgbClr val="002060"/>
                </a:solidFill>
              </a:rPr>
              <a:t>factores</a:t>
            </a:r>
            <a:r>
              <a:rPr lang="en-US" sz="2800" dirty="0">
                <a:solidFill>
                  <a:srgbClr val="002060"/>
                </a:solidFill>
              </a:rPr>
              <a:t> de </a:t>
            </a:r>
            <a:r>
              <a:rPr lang="en-US" sz="2800" dirty="0" err="1">
                <a:solidFill>
                  <a:srgbClr val="002060"/>
                </a:solidFill>
              </a:rPr>
              <a:t>riesgo</a:t>
            </a:r>
            <a:r>
              <a:rPr lang="en-US" sz="2800" dirty="0">
                <a:solidFill>
                  <a:srgbClr val="002060"/>
                </a:solidFill>
              </a:rPr>
              <a:t> que se </a:t>
            </a:r>
            <a:r>
              <a:rPr lang="en-US" sz="2800" dirty="0" err="1">
                <a:solidFill>
                  <a:srgbClr val="002060"/>
                </a:solidFill>
              </a:rPr>
              <a:t>conocen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 err="1">
                <a:solidFill>
                  <a:srgbClr val="002060"/>
                </a:solidFill>
              </a:rPr>
              <a:t>Causas</a:t>
            </a:r>
            <a:r>
              <a:rPr lang="en-US" sz="2800" dirty="0">
                <a:solidFill>
                  <a:srgbClr val="002060"/>
                </a:solidFill>
              </a:rPr>
              <a:t> no-</a:t>
            </a:r>
            <a:r>
              <a:rPr lang="en-US" sz="2800" dirty="0" err="1">
                <a:solidFill>
                  <a:srgbClr val="002060"/>
                </a:solidFill>
              </a:rPr>
              <a:t>genéticas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conocidas</a:t>
            </a:r>
            <a:r>
              <a:rPr lang="en-US" sz="2800" dirty="0">
                <a:solidFill>
                  <a:srgbClr val="002060"/>
                </a:solidFill>
              </a:rPr>
              <a:t> o </a:t>
            </a:r>
            <a:r>
              <a:rPr lang="en-US" sz="2800" dirty="0" err="1">
                <a:solidFill>
                  <a:srgbClr val="002060"/>
                </a:solidFill>
              </a:rPr>
              <a:t>factores</a:t>
            </a:r>
            <a:r>
              <a:rPr lang="en-US" sz="2800" dirty="0">
                <a:solidFill>
                  <a:srgbClr val="002060"/>
                </a:solidFill>
              </a:rPr>
              <a:t> de </a:t>
            </a:r>
            <a:r>
              <a:rPr lang="en-US" sz="2800" dirty="0" err="1">
                <a:solidFill>
                  <a:srgbClr val="002060"/>
                </a:solidFill>
              </a:rPr>
              <a:t>riesgo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pueden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ser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mitigdos</a:t>
            </a:r>
            <a:r>
              <a:rPr lang="en-US" sz="2800" dirty="0">
                <a:solidFill>
                  <a:srgbClr val="002060"/>
                </a:solidFill>
              </a:rPr>
              <a:t>  o </a:t>
            </a:r>
            <a:r>
              <a:rPr lang="en-US" sz="2800" dirty="0" err="1">
                <a:solidFill>
                  <a:srgbClr val="002060"/>
                </a:solidFill>
              </a:rPr>
              <a:t>removidos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en-US" sz="2800" b="1" dirty="0">
                <a:solidFill>
                  <a:srgbClr val="7030A0"/>
                </a:solidFill>
              </a:rPr>
              <a:t>antes de la </a:t>
            </a:r>
            <a:r>
              <a:rPr lang="en-US" sz="2800" b="1" dirty="0" err="1">
                <a:solidFill>
                  <a:srgbClr val="7030A0"/>
                </a:solidFill>
              </a:rPr>
              <a:t>concepción</a:t>
            </a:r>
            <a:r>
              <a:rPr lang="en-US" sz="2800" b="1" dirty="0">
                <a:solidFill>
                  <a:srgbClr val="7030A0"/>
                </a:solidFill>
              </a:rPr>
              <a:t> o </a:t>
            </a:r>
            <a:r>
              <a:rPr lang="en-US" sz="2800" b="1" dirty="0" err="1">
                <a:solidFill>
                  <a:srgbClr val="7030A0"/>
                </a:solidFill>
              </a:rPr>
              <a:t>temprano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en</a:t>
            </a:r>
            <a:r>
              <a:rPr lang="en-US" sz="2800" b="1" dirty="0">
                <a:solidFill>
                  <a:srgbClr val="7030A0"/>
                </a:solidFill>
              </a:rPr>
              <a:t> el </a:t>
            </a:r>
            <a:r>
              <a:rPr lang="en-US" sz="2800" b="1" dirty="0" err="1">
                <a:solidFill>
                  <a:srgbClr val="7030A0"/>
                </a:solidFill>
              </a:rPr>
              <a:t>embarazo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en-US" sz="2800" b="1" dirty="0">
                <a:solidFill>
                  <a:srgbClr val="002060"/>
                </a:solidFill>
              </a:rPr>
              <a:t>para </a:t>
            </a:r>
            <a:r>
              <a:rPr lang="en-US" sz="2800" b="1" dirty="0" err="1">
                <a:solidFill>
                  <a:srgbClr val="002060"/>
                </a:solidFill>
              </a:rPr>
              <a:t>prevenir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algunos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defectos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congénitos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9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43338B90-5C2E-4CEF-AAAB-463CA7E2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Risultati immagini per teaching icons">
            <a:hlinkClick r:id="rId3"/>
            <a:extLst>
              <a:ext uri="{FF2B5EF4-FFF2-40B4-BE49-F238E27FC236}">
                <a16:creationId xmlns:a16="http://schemas.microsoft.com/office/drawing/2014/main" id="{1FD81FFD-4C42-4F79-8F42-AE0AFCCC6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-4" b="3736"/>
          <a:stretch/>
        </p:blipFill>
        <p:spPr bwMode="auto">
          <a:xfrm>
            <a:off x="9098529" y="3785921"/>
            <a:ext cx="2507990" cy="2414194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B2A963-D434-4734-855F-8B82B0D0DC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579" r="14325" b="4"/>
          <a:stretch/>
        </p:blipFill>
        <p:spPr>
          <a:xfrm>
            <a:off x="8493073" y="1251347"/>
            <a:ext cx="2965501" cy="2534574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4C30E9-6A12-412C-AA79-8530ED81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2522"/>
            <a:ext cx="10058400" cy="104334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</a:rPr>
              <a:t>El </a:t>
            </a:r>
            <a:r>
              <a:rPr lang="en-US" sz="6600" b="1" dirty="0" err="1">
                <a:solidFill>
                  <a:srgbClr val="0070C0"/>
                </a:solidFill>
              </a:rPr>
              <a:t>Objetivo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29DEEB-7226-4488-9B1E-537D9BB08D24}"/>
              </a:ext>
            </a:extLst>
          </p:cNvPr>
          <p:cNvSpPr txBox="1">
            <a:spLocks/>
          </p:cNvSpPr>
          <p:nvPr/>
        </p:nvSpPr>
        <p:spPr>
          <a:xfrm>
            <a:off x="333375" y="1409700"/>
            <a:ext cx="7600951" cy="47815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>
                <a:solidFill>
                  <a:srgbClr val="002060"/>
                </a:solidFill>
              </a:rPr>
              <a:t>El principal obejtivo de el </a:t>
            </a:r>
            <a:r>
              <a:rPr lang="en-US" b="1">
                <a:solidFill>
                  <a:srgbClr val="0070C0"/>
                </a:solidFill>
              </a:rPr>
              <a:t>día</a:t>
            </a:r>
            <a:r>
              <a:rPr lang="en-US"/>
              <a:t> </a:t>
            </a:r>
            <a:r>
              <a:rPr lang="en-US">
                <a:solidFill>
                  <a:srgbClr val="002060"/>
                </a:solidFill>
              </a:rPr>
              <a:t>es usar nuestras voces unidas para llegar a más gente con novedades, noticias, mensajes y hojas de información.</a:t>
            </a:r>
          </a:p>
          <a:p>
            <a:pPr>
              <a:buFont typeface="Arial" pitchFamily="34" charset="0"/>
              <a:buNone/>
            </a:pPr>
            <a:endParaRPr lang="en-US" sz="3600"/>
          </a:p>
          <a:p>
            <a:pPr marL="0" indent="0" algn="ctr">
              <a:buFont typeface="Arial" pitchFamily="34" charset="0"/>
              <a:buNone/>
            </a:pPr>
            <a:r>
              <a:rPr lang="en-US">
                <a:solidFill>
                  <a:srgbClr val="002060"/>
                </a:solidFill>
              </a:rPr>
              <a:t>Esperamos que esto estimulo más esfuerzos para expandir </a:t>
            </a:r>
            <a:r>
              <a:rPr lang="en-US" b="1">
                <a:solidFill>
                  <a:srgbClr val="7030A0"/>
                </a:solidFill>
              </a:rPr>
              <a:t>la vigilancia, la prevención, el cuidado y la investigación </a:t>
            </a:r>
            <a:r>
              <a:rPr lang="en-US">
                <a:solidFill>
                  <a:srgbClr val="002060"/>
                </a:solidFill>
              </a:rPr>
              <a:t>de los defectos congénitos </a:t>
            </a:r>
            <a:r>
              <a:rPr lang="en-US" sz="4000" b="1">
                <a:solidFill>
                  <a:srgbClr val="002060"/>
                </a:solidFill>
              </a:rPr>
              <a:t>alrededor del mundo.</a:t>
            </a:r>
            <a:endParaRPr lang="en-US" b="1">
              <a:solidFill>
                <a:srgbClr val="002060"/>
              </a:solidFill>
            </a:endParaRPr>
          </a:p>
          <a:p>
            <a:endParaRPr lang="en-US" sz="3600"/>
          </a:p>
          <a:p>
            <a:endParaRPr lang="en-US" sz="3600" dirty="0"/>
          </a:p>
        </p:txBody>
      </p:sp>
      <p:pic>
        <p:nvPicPr>
          <p:cNvPr id="14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3F49E8D9-4D07-4722-9AE9-6759D1CD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0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E2A797-AD06-4EA5-AA88-35D56D1B7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55"/>
          <a:stretch/>
        </p:blipFill>
        <p:spPr>
          <a:xfrm>
            <a:off x="2155283" y="2144828"/>
            <a:ext cx="8243384" cy="4523024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4A8AC034-6C57-442C-8FD2-6D4BA28E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6" y="190148"/>
            <a:ext cx="10239374" cy="1038577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7030A0"/>
                </a:solidFill>
              </a:rPr>
              <a:t>Participá como una Organizazión Compañera Reconocida  para el Día Mundial de los Defectos Congénitos</a:t>
            </a:r>
          </a:p>
        </p:txBody>
      </p:sp>
      <p:sp>
        <p:nvSpPr>
          <p:cNvPr id="12" name="CasellaDiTesto 5">
            <a:extLst>
              <a:ext uri="{FF2B5EF4-FFF2-40B4-BE49-F238E27FC236}">
                <a16:creationId xmlns:a16="http://schemas.microsoft.com/office/drawing/2014/main" id="{6A85D488-6C3E-467F-9F67-14370E25208D}"/>
              </a:ext>
            </a:extLst>
          </p:cNvPr>
          <p:cNvSpPr txBox="1"/>
          <p:nvPr/>
        </p:nvSpPr>
        <p:spPr>
          <a:xfrm>
            <a:off x="457198" y="1314447"/>
            <a:ext cx="5391152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Encontrá la solicitud de inscripción en : </a:t>
            </a:r>
            <a:r>
              <a:rPr lang="en-US" sz="2400" b="1" dirty="0">
                <a:solidFill>
                  <a:srgbClr val="0070C0"/>
                </a:solidFill>
                <a:hlinkClick r:id="rId3"/>
              </a:rPr>
              <a:t>https://www.worldbirthdefectsday.org/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58C741-83D9-4569-BD59-88C4849A03B2}"/>
              </a:ext>
            </a:extLst>
          </p:cNvPr>
          <p:cNvSpPr txBox="1"/>
          <p:nvPr/>
        </p:nvSpPr>
        <p:spPr>
          <a:xfrm>
            <a:off x="6305550" y="142875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Aumenta TU visibilidad</a:t>
            </a:r>
          </a:p>
        </p:txBody>
      </p:sp>
      <p:pic>
        <p:nvPicPr>
          <p:cNvPr id="14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DDC13F17-986F-46B2-8F07-2298477C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BC32B6-3C45-4D38-8539-A834184F1180}"/>
              </a:ext>
            </a:extLst>
          </p:cNvPr>
          <p:cNvSpPr/>
          <p:nvPr/>
        </p:nvSpPr>
        <p:spPr>
          <a:xfrm>
            <a:off x="6276975" y="1285874"/>
            <a:ext cx="5353050" cy="866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C67629-CBC3-5547-BD56-5CAB08F1A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5" y="2305037"/>
            <a:ext cx="4303226" cy="3095303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0BB09387-02D6-4428-A1C6-5CC39140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307" y="299707"/>
            <a:ext cx="10806693" cy="97189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¿</a:t>
            </a:r>
            <a:r>
              <a:rPr lang="en-US" sz="4800" b="1" dirty="0" err="1">
                <a:solidFill>
                  <a:srgbClr val="7030A0"/>
                </a:solidFill>
              </a:rPr>
              <a:t>Qué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puedo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hacer</a:t>
            </a:r>
            <a:r>
              <a:rPr lang="en-US" sz="4800" b="1" dirty="0">
                <a:solidFill>
                  <a:srgbClr val="7030A0"/>
                </a:solidFill>
              </a:rPr>
              <a:t> para </a:t>
            </a:r>
            <a:r>
              <a:rPr lang="en-US" sz="4800" b="1" dirty="0" err="1">
                <a:solidFill>
                  <a:srgbClr val="7030A0"/>
                </a:solidFill>
              </a:rPr>
              <a:t>participar</a:t>
            </a:r>
            <a:r>
              <a:rPr lang="en-US" sz="4800" b="1" dirty="0">
                <a:solidFill>
                  <a:srgbClr val="7030A0"/>
                </a:solidFill>
              </a:rPr>
              <a:t> del </a:t>
            </a:r>
            <a:r>
              <a:rPr lang="en-US" sz="4800" b="1" dirty="0" err="1">
                <a:solidFill>
                  <a:srgbClr val="7030A0"/>
                </a:solidFill>
              </a:rPr>
              <a:t>día</a:t>
            </a:r>
            <a:r>
              <a:rPr lang="en-US" sz="4800" b="1" dirty="0">
                <a:solidFill>
                  <a:srgbClr val="7030A0"/>
                </a:solidFill>
              </a:rPr>
              <a:t>?</a:t>
            </a:r>
            <a:endParaRPr lang="it-IT" sz="4800" dirty="0">
              <a:solidFill>
                <a:srgbClr val="7030A0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F796C7D-D0EB-4F56-8A60-CA6F5E3A2070}"/>
              </a:ext>
            </a:extLst>
          </p:cNvPr>
          <p:cNvSpPr txBox="1">
            <a:spLocks/>
          </p:cNvSpPr>
          <p:nvPr/>
        </p:nvSpPr>
        <p:spPr>
          <a:xfrm>
            <a:off x="5441293" y="1475307"/>
            <a:ext cx="6343339" cy="43299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" sz="2400" b="1" dirty="0">
                <a:solidFill>
                  <a:schemeClr val="accent6"/>
                </a:solidFill>
              </a:rPr>
              <a:t>una reunión </a:t>
            </a:r>
            <a:r>
              <a:rPr lang="es-ES" sz="2400" dirty="0">
                <a:solidFill>
                  <a:srgbClr val="002060"/>
                </a:solidFill>
              </a:rPr>
              <a:t>para ampliar el conocimiento sobre la prevención y cuidado de los defectos congénitos.</a:t>
            </a:r>
          </a:p>
          <a:p>
            <a:pPr marL="285750" lvl="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accent6"/>
                </a:solidFill>
              </a:rPr>
              <a:t>Suma tu voz</a:t>
            </a:r>
            <a:r>
              <a:rPr lang="es-ES" sz="2400" dirty="0">
                <a:solidFill>
                  <a:schemeClr val="accent6"/>
                </a:solidFill>
              </a:rPr>
              <a:t> </a:t>
            </a:r>
            <a:r>
              <a:rPr lang="es-ES" sz="2400" dirty="0">
                <a:solidFill>
                  <a:srgbClr val="002060"/>
                </a:solidFill>
              </a:rPr>
              <a:t>en un medio de comunicación masivo para  concientizar sobre los defectos congénitos.</a:t>
            </a:r>
          </a:p>
          <a:p>
            <a:pPr marL="285750" lvl="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accent6"/>
                </a:solidFill>
              </a:rPr>
              <a:t>Utiliza</a:t>
            </a:r>
            <a:r>
              <a:rPr lang="es-ES" sz="2400" dirty="0">
                <a:solidFill>
                  <a:schemeClr val="accent6"/>
                </a:solidFill>
              </a:rPr>
              <a:t> </a:t>
            </a:r>
            <a:r>
              <a:rPr lang="es-ES" sz="2400" b="1" dirty="0">
                <a:solidFill>
                  <a:schemeClr val="accent6"/>
                </a:solidFill>
              </a:rPr>
              <a:t>el hashtag #</a:t>
            </a:r>
            <a:r>
              <a:rPr lang="es-ES" sz="2400" b="1" dirty="0" err="1">
                <a:solidFill>
                  <a:schemeClr val="accent6"/>
                </a:solidFill>
              </a:rPr>
              <a:t>WorldBDDay</a:t>
            </a:r>
            <a:r>
              <a:rPr lang="es-ES" sz="2400" b="1" dirty="0">
                <a:solidFill>
                  <a:schemeClr val="accent6"/>
                </a:solidFill>
              </a:rPr>
              <a:t> </a:t>
            </a:r>
            <a:r>
              <a:rPr lang="es-ES" sz="2400" dirty="0">
                <a:solidFill>
                  <a:srgbClr val="002060"/>
                </a:solidFill>
              </a:rPr>
              <a:t>en tu cuenta de red social -Twitter, Facebook and Instagram</a:t>
            </a:r>
          </a:p>
          <a:p>
            <a:pPr marL="285750" lvl="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accent6"/>
                </a:solidFill>
              </a:rPr>
              <a:t>Anima a otras organizaciones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dirty="0">
                <a:solidFill>
                  <a:srgbClr val="002060"/>
                </a:solidFill>
              </a:rPr>
              <a:t>a unirse al movimiento WBDD .</a:t>
            </a:r>
          </a:p>
          <a:p>
            <a:pPr marL="285750" lvl="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accent6"/>
                </a:solidFill>
              </a:rPr>
              <a:t>Sigue las novedades y consejos en </a:t>
            </a:r>
            <a:r>
              <a:rPr lang="es-ES" sz="2400" dirty="0">
                <a:solidFill>
                  <a:srgbClr val="002060"/>
                </a:solidFill>
              </a:rPr>
              <a:t>https://www.worldbirthdefectsday.org/ </a:t>
            </a:r>
          </a:p>
        </p:txBody>
      </p:sp>
      <p:pic>
        <p:nvPicPr>
          <p:cNvPr id="11" name="Picture 2" descr="E:\Pictures\dia mundial de los defectos congÃ©nitos logo.png">
            <a:extLst>
              <a:ext uri="{FF2B5EF4-FFF2-40B4-BE49-F238E27FC236}">
                <a16:creationId xmlns:a16="http://schemas.microsoft.com/office/drawing/2014/main" id="{C2B1CB69-C5CB-410B-89FB-572F91AB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570</Words>
  <Application>Microsoft Office PowerPoint</Application>
  <PresentationFormat>Widescreen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Día Mundial de los Defectos Congénitos  3 de marzo</vt:lpstr>
      <vt:lpstr>El 3 de Marzo,  varias organizaciones alrededor del mundo conmemorarán el Día Mundial de los Defectos Congénitos.</vt:lpstr>
      <vt:lpstr>¿Qué son los Defectos Congénitos?</vt:lpstr>
      <vt:lpstr>Frequencia</vt:lpstr>
      <vt:lpstr>PowerPoint Presentation</vt:lpstr>
      <vt:lpstr>PowerPoint Presentation</vt:lpstr>
      <vt:lpstr>El Objetivo</vt:lpstr>
      <vt:lpstr>Participá como una Organizazión Compañera Reconocida  para el Día Mundial de los Defectos Congénitos</vt:lpstr>
      <vt:lpstr>¿Qué puedo hacer para participar del día?</vt:lpstr>
      <vt:lpstr>¡Tu energía es muy necesaria!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Mundial de los Defectos Congénitos  3 de marzo</dc:title>
  <dc:creator>Mai, Cara (CDC/DDNID/NCBDDD/DBDID)</dc:creator>
  <cp:lastModifiedBy>Mai, Cara (CDC/DDNID/NCBDDD/DBDID)</cp:lastModifiedBy>
  <cp:revision>3</cp:revision>
  <dcterms:created xsi:type="dcterms:W3CDTF">2021-02-09T20:05:47Z</dcterms:created>
  <dcterms:modified xsi:type="dcterms:W3CDTF">2021-02-09T20:13:46Z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2021-02-09T20:13:43Z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be7347a2-e735-438d-941e-d6a8f95742f1</vt:lpwstr>
  </property>
  <property fmtid="{D5CDD505-2E9C-101B-9397-08002B2CF9AE}" pid="8" name="MSIP_Label_7b94a7b8-f06c-4dfe-bdcc-9b548fd58c31_ContentBits">
    <vt:lpwstr>0</vt:lpwstr>
  </property>
</Properties>
</file>