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FF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77" autoAdjust="0"/>
    <p:restoredTop sz="94660"/>
  </p:normalViewPr>
  <p:slideViewPr>
    <p:cSldViewPr snapToGrid="0">
      <p:cViewPr>
        <p:scale>
          <a:sx n="66" d="100"/>
          <a:sy n="66" d="100"/>
        </p:scale>
        <p:origin x="2011" y="-24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0230-70C2-4C21-81CB-2075630EF67F}" type="datetimeFigureOut">
              <a:rPr lang="es-AR" smtClean="0"/>
              <a:t>10/2/2021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681413" y="514350"/>
            <a:ext cx="1781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210E9-DFBE-4701-AA27-207B9812D696}" type="slidenum">
              <a:rPr lang="es-AR" smtClean="0"/>
              <a:t>‹#›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397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4CB0-DA84-4E9D-836C-64C7D8EAD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4EC8C-9C96-4C84-8186-23EBB77B1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435E5-E5AF-4972-BBD2-80EFB32B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1F0A8-ABD5-43CA-BA1C-3E953CE4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EE3C-9938-41FA-9E63-A1401C66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9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DEA5-4286-4B0D-AF71-0749C7F1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3E421-6EA7-4F79-B488-C71CB8825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6B63-EA07-4EA4-9474-C9D1E0D5F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670EC-5B0D-4EC8-8EE1-887676AE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3284-C0CE-4D40-B8C1-289054F2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5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9C97F3-483D-4ED4-850A-4FA36E625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253AF-5F48-40CF-84C5-BE3909BB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3982F-060E-4234-9EE4-62722F38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D79F-D080-44D8-AAA4-D4ED90B92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09D5-9F95-4B4A-B4F5-C1715C25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0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D7648-BF5E-4759-A4B4-C0E6DD5D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C17E1-8C80-4D61-B1FA-AEA523F68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70E6-6F22-45FC-8181-3C8B09A6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47152-CD45-44D0-86E7-C78D09E9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303C-BF16-4BA0-935C-3BAD95A5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73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E6832-ECAA-484B-B9C0-A834485B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FB87-496C-4EFB-B55B-57DB1BB4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34EB9-7192-421C-9D0D-F467464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C631E-970A-4F57-9566-3D075A9E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C3F79-8773-4FA2-8CC3-06CE4F4EE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1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C06-7DEE-4435-9123-D1CCC3433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5A81-1B8A-4653-97A0-3142F74B0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17A4B-4DAC-46F2-A863-2986D3D9A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3C232-0AA5-4B2D-8528-D2A59F02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3E2C82-80C1-4F50-86C0-3E59BD17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BCC4F-2E6F-4784-9345-89D47586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8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A98A-F875-43AF-B91F-9040276C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B51C4-2816-4FCF-9AE5-8B07C6ECD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5B127-366D-4296-8C0F-2D589B509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D03FAB-3834-46BB-BFC9-55ECF23CA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1D4F4C-73E6-4CF7-A4F7-2FDE3492D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85EA23-5B27-4B31-B990-C9F007FBC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9C260-2577-4B7C-8059-7389C3B0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551632-780E-4D7D-BBB4-75FF4723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A9D1-FEB8-412E-81E5-DFB016DD6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E2D51-EE29-48E6-AEA4-A63F8BE2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290E-1DC6-46F5-BE13-5E007616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C12DE-B343-40A8-9DEB-B77F7E0E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4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F9D2A-A17C-498A-A3CA-E59D0BF0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97C65-A282-46B8-874F-AEE0D756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31AEF-981C-488D-9C3E-449F87BBA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60B7-9436-4424-A2F9-3257985F6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B2EE-C87C-4C2F-BED8-6094A4103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AE1A7-981F-4B2A-AED8-1D0CCD242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75911-1AEC-4674-9BFF-1DCCCD40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6BEA8-307A-487F-892E-60CD6BAC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A364C-A7A7-42F5-B776-99AF27F9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6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C17B-31EF-45C5-8B32-4BD92C009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3A668-9073-413C-B928-A26323070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8E140-00A0-47F9-A418-7788B0B87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2D353-E98C-4726-8EEA-0B9E3965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20DB4-0B04-421A-90F7-13C44CD0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92F7-B1A5-4D4B-A676-B697877C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B438F-8E3D-4858-9AEA-48873DBD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78F98-F34D-40F6-88E6-2E8C822F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08E7D-632E-457D-AAC3-96F37F40E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EA75-732F-41DA-AA45-06A9983A1A4E}" type="datetimeFigureOut">
              <a:rPr lang="en-US" smtClean="0"/>
              <a:t>2/10/2021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28E5-508D-4B7C-AAE3-7C20E53F4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524C2-85B2-4B38-BFAA-877C0C5B6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6C726-5B17-42D2-8DA7-22B582B884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publicdomainpictures.net/view-image.php?image=1967&amp;picture=world-m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publicdomainpictures.net/view-image.php?image=1967&amp;picture=world-m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2E5065-6A8A-46FA-A6E7-1D9CAF8999DF}"/>
              </a:ext>
            </a:extLst>
          </p:cNvPr>
          <p:cNvSpPr/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AD434B-CAA3-4E07-BC71-5A4B4E900D2B}"/>
              </a:ext>
            </a:extLst>
          </p:cNvPr>
          <p:cNvSpPr/>
          <p:nvPr/>
        </p:nvSpPr>
        <p:spPr>
          <a:xfrm>
            <a:off x="192081" y="214529"/>
            <a:ext cx="6498706" cy="9518253"/>
          </a:xfrm>
          <a:prstGeom prst="roundRect">
            <a:avLst>
              <a:gd name="adj" fmla="val 1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D8443-1006-493B-B625-5E34097B0A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70074" y="1093408"/>
            <a:ext cx="4566937" cy="2495107"/>
          </a:xfrm>
          <a:prstGeom prst="rect">
            <a:avLst/>
          </a:prstGeom>
        </p:spPr>
      </p:pic>
      <p:sp>
        <p:nvSpPr>
          <p:cNvPr id="7" name="Freeform: Shape 6" descr="Outside Tier Circle">
            <a:extLst>
              <a:ext uri="{FF2B5EF4-FFF2-40B4-BE49-F238E27FC236}">
                <a16:creationId xmlns:a16="http://schemas.microsoft.com/office/drawing/2014/main" id="{BD4265B8-C532-4323-926F-6E472AE7DA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06808" y="3224451"/>
            <a:ext cx="6471000" cy="3049173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EA8C3091-D98A-4E9E-9C38-49D4ABAB31A2}"/>
              </a:ext>
            </a:extLst>
          </p:cNvPr>
          <p:cNvSpPr txBox="1"/>
          <p:nvPr/>
        </p:nvSpPr>
        <p:spPr>
          <a:xfrm>
            <a:off x="4537223" y="4781421"/>
            <a:ext cx="1872208" cy="78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Organize a scientific meeting</a:t>
            </a:r>
            <a:endParaRPr lang="es-ES" sz="1600" b="1" dirty="0"/>
          </a:p>
          <a:p>
            <a:pPr algn="ctr"/>
            <a:endParaRPr lang="it-IT" sz="700" b="1" dirty="0">
              <a:solidFill>
                <a:srgbClr val="002060"/>
              </a:solidFill>
            </a:endParaRP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ECD03B26-CEC4-4DBD-99C8-9D36CF808462}"/>
              </a:ext>
            </a:extLst>
          </p:cNvPr>
          <p:cNvSpPr txBox="1"/>
          <p:nvPr/>
        </p:nvSpPr>
        <p:spPr>
          <a:xfrm>
            <a:off x="2796249" y="3699103"/>
            <a:ext cx="1623929" cy="820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Organize a meeting for the general public</a:t>
            </a:r>
            <a:endParaRPr lang="es-ES" sz="1600" b="1" dirty="0"/>
          </a:p>
        </p:txBody>
      </p:sp>
      <p:sp>
        <p:nvSpPr>
          <p:cNvPr id="10" name="12 CuadroTexto">
            <a:extLst>
              <a:ext uri="{FF2B5EF4-FFF2-40B4-BE49-F238E27FC236}">
                <a16:creationId xmlns:a16="http://schemas.microsoft.com/office/drawing/2014/main" id="{E5063F3D-8484-419F-82E6-60C2D163A500}"/>
              </a:ext>
            </a:extLst>
          </p:cNvPr>
          <p:cNvSpPr txBox="1"/>
          <p:nvPr/>
        </p:nvSpPr>
        <p:spPr>
          <a:xfrm>
            <a:off x="460594" y="4756834"/>
            <a:ext cx="2224678" cy="774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Organize a press conference</a:t>
            </a:r>
            <a:endParaRPr lang="it-IT" sz="700" b="1" dirty="0">
              <a:solidFill>
                <a:srgbClr val="002060"/>
              </a:solidFill>
            </a:endParaRPr>
          </a:p>
          <a:p>
            <a:pPr algn="ctr"/>
            <a:endParaRPr lang="es-ES" sz="600" b="1" dirty="0"/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id="{0D7C49ED-5900-4A03-B4BD-CEB075D21A0E}"/>
              </a:ext>
            </a:extLst>
          </p:cNvPr>
          <p:cNvSpPr txBox="1"/>
          <p:nvPr/>
        </p:nvSpPr>
        <p:spPr>
          <a:xfrm>
            <a:off x="2801983" y="4784781"/>
            <a:ext cx="1589731" cy="789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Organize a </a:t>
            </a: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social event</a:t>
            </a:r>
            <a:endParaRPr lang="it-IT" sz="700" b="1" dirty="0">
              <a:solidFill>
                <a:srgbClr val="002060"/>
              </a:solidFill>
            </a:endParaRPr>
          </a:p>
          <a:p>
            <a:pPr algn="ctr"/>
            <a:endParaRPr lang="es-ES" sz="700" b="1" dirty="0"/>
          </a:p>
        </p:txBody>
      </p:sp>
      <p:sp>
        <p:nvSpPr>
          <p:cNvPr id="12" name="15 CuadroTexto">
            <a:extLst>
              <a:ext uri="{FF2B5EF4-FFF2-40B4-BE49-F238E27FC236}">
                <a16:creationId xmlns:a16="http://schemas.microsoft.com/office/drawing/2014/main" id="{B316B363-4E90-4A98-80E2-0D509A5B0837}"/>
              </a:ext>
            </a:extLst>
          </p:cNvPr>
          <p:cNvSpPr txBox="1"/>
          <p:nvPr/>
        </p:nvSpPr>
        <p:spPr>
          <a:xfrm>
            <a:off x="4543921" y="3686849"/>
            <a:ext cx="1853485" cy="820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Write an article for a magazine or newspaper</a:t>
            </a:r>
            <a:endParaRPr lang="es-ES" sz="1600" b="1" dirty="0"/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5D0A76FC-F498-4A27-9A0A-7B8EAF8A96E0}"/>
              </a:ext>
            </a:extLst>
          </p:cNvPr>
          <p:cNvSpPr txBox="1"/>
          <p:nvPr/>
        </p:nvSpPr>
        <p:spPr>
          <a:xfrm>
            <a:off x="460594" y="3686849"/>
            <a:ext cx="2224678" cy="82054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Promote on websites and social media channels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14" name="16 CuadroTexto">
            <a:extLst>
              <a:ext uri="{FF2B5EF4-FFF2-40B4-BE49-F238E27FC236}">
                <a16:creationId xmlns:a16="http://schemas.microsoft.com/office/drawing/2014/main" id="{8579BCCA-DB4B-4331-A175-62D396E1E335}"/>
              </a:ext>
            </a:extLst>
          </p:cNvPr>
          <p:cNvSpPr txBox="1"/>
          <p:nvPr/>
        </p:nvSpPr>
        <p:spPr>
          <a:xfrm>
            <a:off x="1094101" y="5698110"/>
            <a:ext cx="4669797" cy="3280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81086" tIns="40542" rIns="81086" bIns="40542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...or any other activities to disseminate information</a:t>
            </a:r>
            <a:endParaRPr lang="es-ES" sz="1600" b="1" dirty="0"/>
          </a:p>
        </p:txBody>
      </p:sp>
      <p:sp>
        <p:nvSpPr>
          <p:cNvPr id="15" name="CasellaDiTesto 7">
            <a:extLst>
              <a:ext uri="{FF2B5EF4-FFF2-40B4-BE49-F238E27FC236}">
                <a16:creationId xmlns:a16="http://schemas.microsoft.com/office/drawing/2014/main" id="{75F61320-B2C6-4381-BEB6-3E7670DB45A0}"/>
              </a:ext>
            </a:extLst>
          </p:cNvPr>
          <p:cNvSpPr txBox="1"/>
          <p:nvPr/>
        </p:nvSpPr>
        <p:spPr>
          <a:xfrm>
            <a:off x="67005" y="9392159"/>
            <a:ext cx="6790995" cy="328097"/>
          </a:xfrm>
          <a:prstGeom prst="rect">
            <a:avLst/>
          </a:prstGeom>
          <a:noFill/>
        </p:spPr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en-US" sz="1600" b="1" dirty="0">
                <a:solidFill>
                  <a:srgbClr val="297083"/>
                </a:solidFill>
              </a:rPr>
              <a:t>For more information, go to </a:t>
            </a:r>
            <a:r>
              <a:rPr lang="en-US" sz="1600" b="1" dirty="0">
                <a:solidFill>
                  <a:srgbClr val="0070C0"/>
                </a:solidFill>
              </a:rPr>
              <a:t>www.worldbirthdefectsday.org</a:t>
            </a:r>
            <a:r>
              <a:rPr lang="en-US" sz="1600" b="1" dirty="0">
                <a:solidFill>
                  <a:srgbClr val="297083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Picture 4" descr="C:\Users\Pierpaolo\Documents\0000--3333       Birth Defect Day\Logos delle organizzazioni\00-wbddlogo-CDC.jpg">
            <a:extLst>
              <a:ext uri="{FF2B5EF4-FFF2-40B4-BE49-F238E27FC236}">
                <a16:creationId xmlns:a16="http://schemas.microsoft.com/office/drawing/2014/main" id="{BA2974DC-47F4-4F0F-8551-8A5CBF39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294" y="368906"/>
            <a:ext cx="1518020" cy="1062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7F5883B-BBDE-4F44-B6B4-0345D8AD5CD8}"/>
              </a:ext>
            </a:extLst>
          </p:cNvPr>
          <p:cNvSpPr txBox="1">
            <a:spLocks/>
          </p:cNvSpPr>
          <p:nvPr/>
        </p:nvSpPr>
        <p:spPr>
          <a:xfrm>
            <a:off x="541194" y="1760685"/>
            <a:ext cx="5856212" cy="1685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promote World Birth Defects Day,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raise awareness of birth defects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expand birth defects surveillance, prevention, care and research worldwide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2"/>
                </a:solidFill>
              </a:rPr>
              <a:t>You can: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EE9496-0BDF-4070-9283-120488B684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055"/>
          <a:stretch/>
        </p:blipFill>
        <p:spPr>
          <a:xfrm>
            <a:off x="338584" y="6070092"/>
            <a:ext cx="6207448" cy="340593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3FC4C41-B63A-493D-9817-8A107FD57DAA}"/>
              </a:ext>
            </a:extLst>
          </p:cNvPr>
          <p:cNvSpPr txBox="1">
            <a:spLocks/>
          </p:cNvSpPr>
          <p:nvPr/>
        </p:nvSpPr>
        <p:spPr>
          <a:xfrm>
            <a:off x="1871055" y="202003"/>
            <a:ext cx="4231722" cy="956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2"/>
                </a:solidFill>
              </a:rPr>
              <a:t>Join us on March 3 to: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2E5065-6A8A-46FA-A6E7-1D9CAF8999DF}"/>
              </a:ext>
            </a:extLst>
          </p:cNvPr>
          <p:cNvSpPr/>
          <p:nvPr/>
        </p:nvSpPr>
        <p:spPr>
          <a:xfrm>
            <a:off x="0" y="0"/>
            <a:ext cx="6961801" cy="9906000"/>
          </a:xfrm>
          <a:prstGeom prst="rect">
            <a:avLst/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AD434B-CAA3-4E07-BC71-5A4B4E900D2B}"/>
              </a:ext>
            </a:extLst>
          </p:cNvPr>
          <p:cNvSpPr/>
          <p:nvPr/>
        </p:nvSpPr>
        <p:spPr>
          <a:xfrm>
            <a:off x="245231" y="193873"/>
            <a:ext cx="6498706" cy="9518253"/>
          </a:xfrm>
          <a:prstGeom prst="roundRect">
            <a:avLst>
              <a:gd name="adj" fmla="val 1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Usted puede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D8443-1006-493B-B625-5E34097B0A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70074" y="1093408"/>
            <a:ext cx="4566937" cy="2495107"/>
          </a:xfrm>
          <a:prstGeom prst="rect">
            <a:avLst/>
          </a:prstGeom>
        </p:spPr>
      </p:pic>
      <p:sp>
        <p:nvSpPr>
          <p:cNvPr id="7" name="Freeform: Shape 6" descr="Outside Tier Circle">
            <a:extLst>
              <a:ext uri="{FF2B5EF4-FFF2-40B4-BE49-F238E27FC236}">
                <a16:creationId xmlns:a16="http://schemas.microsoft.com/office/drawing/2014/main" id="{BD4265B8-C532-4323-926F-6E472AE7DA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72937" y="2646058"/>
            <a:ext cx="6471000" cy="3049173"/>
          </a:xfrm>
          <a:custGeom>
            <a:avLst/>
            <a:gdLst>
              <a:gd name="connsiteX0" fmla="*/ 1784518 w 10937756"/>
              <a:gd name="connsiteY0" fmla="*/ 0 h 6858000"/>
              <a:gd name="connsiteX1" fmla="*/ 9153238 w 10937756"/>
              <a:gd name="connsiteY1" fmla="*/ 0 h 6858000"/>
              <a:gd name="connsiteX2" fmla="*/ 9335959 w 10937756"/>
              <a:gd name="connsiteY2" fmla="*/ 174208 h 6858000"/>
              <a:gd name="connsiteX3" fmla="*/ 10937756 w 10937756"/>
              <a:gd name="connsiteY3" fmla="*/ 4041289 h 6858000"/>
              <a:gd name="connsiteX4" fmla="*/ 10277692 w 10937756"/>
              <a:gd name="connsiteY4" fmla="*/ 6648081 h 6858000"/>
              <a:gd name="connsiteX5" fmla="*/ 10156991 w 10937756"/>
              <a:gd name="connsiteY5" fmla="*/ 6858000 h 6858000"/>
              <a:gd name="connsiteX6" fmla="*/ 780765 w 10937756"/>
              <a:gd name="connsiteY6" fmla="*/ 6858000 h 6858000"/>
              <a:gd name="connsiteX7" fmla="*/ 660064 w 10937756"/>
              <a:gd name="connsiteY7" fmla="*/ 6648081 h 6858000"/>
              <a:gd name="connsiteX8" fmla="*/ 0 w 10937756"/>
              <a:gd name="connsiteY8" fmla="*/ 4041289 h 6858000"/>
              <a:gd name="connsiteX9" fmla="*/ 1601797 w 10937756"/>
              <a:gd name="connsiteY9" fmla="*/ 1742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37756" h="6858000">
                <a:moveTo>
                  <a:pt x="1784518" y="0"/>
                </a:moveTo>
                <a:lnTo>
                  <a:pt x="9153238" y="0"/>
                </a:lnTo>
                <a:lnTo>
                  <a:pt x="9335959" y="174208"/>
                </a:lnTo>
                <a:cubicBezTo>
                  <a:pt x="10325631" y="1163881"/>
                  <a:pt x="10937756" y="2531100"/>
                  <a:pt x="10937756" y="4041289"/>
                </a:cubicBezTo>
                <a:cubicBezTo>
                  <a:pt x="10937756" y="4985157"/>
                  <a:pt x="10698645" y="5873178"/>
                  <a:pt x="10277692" y="6648081"/>
                </a:cubicBezTo>
                <a:lnTo>
                  <a:pt x="10156991" y="6858000"/>
                </a:lnTo>
                <a:lnTo>
                  <a:pt x="780765" y="6858000"/>
                </a:lnTo>
                <a:lnTo>
                  <a:pt x="660064" y="6648081"/>
                </a:lnTo>
                <a:cubicBezTo>
                  <a:pt x="239111" y="5873178"/>
                  <a:pt x="0" y="4985157"/>
                  <a:pt x="0" y="4041289"/>
                </a:cubicBezTo>
                <a:cubicBezTo>
                  <a:pt x="0" y="2531100"/>
                  <a:pt x="612125" y="1163881"/>
                  <a:pt x="1601797" y="174208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1 CuadroTexto">
            <a:extLst>
              <a:ext uri="{FF2B5EF4-FFF2-40B4-BE49-F238E27FC236}">
                <a16:creationId xmlns:a16="http://schemas.microsoft.com/office/drawing/2014/main" id="{EA8C3091-D98A-4E9E-9C38-49D4ABAB31A2}"/>
              </a:ext>
            </a:extLst>
          </p:cNvPr>
          <p:cNvSpPr txBox="1"/>
          <p:nvPr/>
        </p:nvSpPr>
        <p:spPr>
          <a:xfrm>
            <a:off x="4635240" y="4225855"/>
            <a:ext cx="1872208" cy="78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Organizar un jornada científica </a:t>
            </a:r>
            <a:endParaRPr lang="es-ES" sz="1600" b="1" dirty="0"/>
          </a:p>
          <a:p>
            <a:pPr algn="ctr"/>
            <a:endParaRPr lang="it-IT" sz="700" b="1" dirty="0">
              <a:solidFill>
                <a:srgbClr val="002060"/>
              </a:solidFill>
            </a:endParaRPr>
          </a:p>
        </p:txBody>
      </p:sp>
      <p:sp>
        <p:nvSpPr>
          <p:cNvPr id="9" name="10 CuadroTexto">
            <a:extLst>
              <a:ext uri="{FF2B5EF4-FFF2-40B4-BE49-F238E27FC236}">
                <a16:creationId xmlns:a16="http://schemas.microsoft.com/office/drawing/2014/main" id="{ECD03B26-CEC4-4DBD-99C8-9D36CF808462}"/>
              </a:ext>
            </a:extLst>
          </p:cNvPr>
          <p:cNvSpPr txBox="1"/>
          <p:nvPr/>
        </p:nvSpPr>
        <p:spPr>
          <a:xfrm>
            <a:off x="2894266" y="3279001"/>
            <a:ext cx="1623929" cy="820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Organizar una reunión para la población</a:t>
            </a:r>
            <a:endParaRPr lang="es-ES" sz="1600" b="1" dirty="0"/>
          </a:p>
        </p:txBody>
      </p:sp>
      <p:sp>
        <p:nvSpPr>
          <p:cNvPr id="10" name="12 CuadroTexto">
            <a:extLst>
              <a:ext uri="{FF2B5EF4-FFF2-40B4-BE49-F238E27FC236}">
                <a16:creationId xmlns:a16="http://schemas.microsoft.com/office/drawing/2014/main" id="{E5063F3D-8484-419F-82E6-60C2D163A500}"/>
              </a:ext>
            </a:extLst>
          </p:cNvPr>
          <p:cNvSpPr txBox="1"/>
          <p:nvPr/>
        </p:nvSpPr>
        <p:spPr>
          <a:xfrm>
            <a:off x="558611" y="4201268"/>
            <a:ext cx="2224678" cy="7743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Organizar una conferencia de prensa</a:t>
            </a:r>
            <a:endParaRPr lang="it-IT" sz="700" b="1" dirty="0">
              <a:solidFill>
                <a:srgbClr val="002060"/>
              </a:solidFill>
            </a:endParaRPr>
          </a:p>
          <a:p>
            <a:pPr algn="ctr"/>
            <a:endParaRPr lang="es-ES" sz="600" b="1" dirty="0"/>
          </a:p>
        </p:txBody>
      </p:sp>
      <p:sp>
        <p:nvSpPr>
          <p:cNvPr id="11" name="14 CuadroTexto">
            <a:extLst>
              <a:ext uri="{FF2B5EF4-FFF2-40B4-BE49-F238E27FC236}">
                <a16:creationId xmlns:a16="http://schemas.microsoft.com/office/drawing/2014/main" id="{0D7C49ED-5900-4A03-B4BD-CEB075D21A0E}"/>
              </a:ext>
            </a:extLst>
          </p:cNvPr>
          <p:cNvSpPr txBox="1"/>
          <p:nvPr/>
        </p:nvSpPr>
        <p:spPr>
          <a:xfrm>
            <a:off x="2900000" y="4229215"/>
            <a:ext cx="1589731" cy="7897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endParaRPr lang="it-IT" sz="700" b="1" dirty="0">
              <a:solidFill>
                <a:srgbClr val="002060"/>
              </a:solidFill>
            </a:endParaRPr>
          </a:p>
          <a:p>
            <a:pPr algn="ctr"/>
            <a:r>
              <a:rPr lang="it-IT" sz="1600" b="1" dirty="0">
                <a:solidFill>
                  <a:srgbClr val="002060"/>
                </a:solidFill>
              </a:rPr>
              <a:t>Organizar un evento social</a:t>
            </a:r>
            <a:endParaRPr lang="it-IT" sz="700" b="1" dirty="0">
              <a:solidFill>
                <a:srgbClr val="002060"/>
              </a:solidFill>
            </a:endParaRPr>
          </a:p>
          <a:p>
            <a:pPr algn="ctr"/>
            <a:endParaRPr lang="es-ES" sz="700" b="1" dirty="0"/>
          </a:p>
        </p:txBody>
      </p:sp>
      <p:sp>
        <p:nvSpPr>
          <p:cNvPr id="12" name="15 CuadroTexto">
            <a:extLst>
              <a:ext uri="{FF2B5EF4-FFF2-40B4-BE49-F238E27FC236}">
                <a16:creationId xmlns:a16="http://schemas.microsoft.com/office/drawing/2014/main" id="{B316B363-4E90-4A98-80E2-0D509A5B0837}"/>
              </a:ext>
            </a:extLst>
          </p:cNvPr>
          <p:cNvSpPr txBox="1"/>
          <p:nvPr/>
        </p:nvSpPr>
        <p:spPr>
          <a:xfrm>
            <a:off x="4641938" y="3266747"/>
            <a:ext cx="1853485" cy="820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2060"/>
                </a:solidFill>
              </a:rPr>
              <a:t>Escribir un artículo para una revista oo periódicoewspaper</a:t>
            </a:r>
            <a:endParaRPr lang="es-ES" sz="1600" b="1" dirty="0"/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5D0A76FC-F498-4A27-9A0A-7B8EAF8A96E0}"/>
              </a:ext>
            </a:extLst>
          </p:cNvPr>
          <p:cNvSpPr txBox="1"/>
          <p:nvPr/>
        </p:nvSpPr>
        <p:spPr>
          <a:xfrm>
            <a:off x="558611" y="3266747"/>
            <a:ext cx="2224678" cy="82054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Promover en sitios de interenet o redes sociales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7F5883B-BBDE-4F44-B6B4-0345D8AD5CD8}"/>
              </a:ext>
            </a:extLst>
          </p:cNvPr>
          <p:cNvSpPr txBox="1">
            <a:spLocks/>
          </p:cNvSpPr>
          <p:nvPr/>
        </p:nvSpPr>
        <p:spPr>
          <a:xfrm>
            <a:off x="454338" y="1312034"/>
            <a:ext cx="6012986" cy="16858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promueva el Día Mundial de los Defectos Congénitos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aumente el conocimiento y la concientización de los Defectos Congénitos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expanda la vigilancia, prevención, cuidado e investigación de los Defectos Congénitos en el mundo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1"/>
              </a:solidFill>
              <a:latin typeface="+mn-lt"/>
            </a:endParaRPr>
          </a:p>
          <a:p>
            <a:r>
              <a:rPr lang="en-US" sz="2100" b="1" dirty="0">
                <a:solidFill>
                  <a:schemeClr val="accent2"/>
                </a:solidFill>
              </a:rPr>
              <a:t> Usted puede:</a:t>
            </a:r>
            <a:endParaRPr lang="en-US" sz="2100" dirty="0">
              <a:solidFill>
                <a:schemeClr val="accent2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3FC4C41-B63A-493D-9817-8A107FD57DAA}"/>
              </a:ext>
            </a:extLst>
          </p:cNvPr>
          <p:cNvSpPr txBox="1">
            <a:spLocks/>
          </p:cNvSpPr>
          <p:nvPr/>
        </p:nvSpPr>
        <p:spPr>
          <a:xfrm>
            <a:off x="1695775" y="-190623"/>
            <a:ext cx="4819732" cy="9563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chemeClr val="accent2"/>
                </a:solidFill>
              </a:rPr>
              <a:t>Acompáñenos el 3 de Marzo a:</a:t>
            </a:r>
            <a:endParaRPr lang="en-US" sz="3000" dirty="0">
              <a:solidFill>
                <a:schemeClr val="accent2"/>
              </a:solidFill>
            </a:endParaRPr>
          </a:p>
        </p:txBody>
      </p:sp>
      <p:sp>
        <p:nvSpPr>
          <p:cNvPr id="20" name="16 CuadroTexto">
            <a:extLst>
              <a:ext uri="{FF2B5EF4-FFF2-40B4-BE49-F238E27FC236}">
                <a16:creationId xmlns:a16="http://schemas.microsoft.com/office/drawing/2014/main" id="{8579BCCA-DB4B-4331-A175-62D396E1E335}"/>
              </a:ext>
            </a:extLst>
          </p:cNvPr>
          <p:cNvSpPr txBox="1"/>
          <p:nvPr/>
        </p:nvSpPr>
        <p:spPr>
          <a:xfrm>
            <a:off x="912320" y="5167462"/>
            <a:ext cx="5033359" cy="3280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81086" tIns="40542" rIns="81086" bIns="4054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b="1" dirty="0">
                <a:solidFill>
                  <a:srgbClr val="002060"/>
                </a:solidFill>
              </a:rPr>
              <a:t>...o cualquier otra actividad para difundir la información</a:t>
            </a:r>
            <a:endParaRPr lang="es-ES" sz="1600" b="1" dirty="0"/>
          </a:p>
        </p:txBody>
      </p:sp>
      <p:pic>
        <p:nvPicPr>
          <p:cNvPr id="1026" name="Picture 2" descr="C:\Users\Albanessi\Favorites\Pictures\dia mundial defecctos congenitos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59" y="226365"/>
            <a:ext cx="1234582" cy="8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CasellaDiTesto 7">
            <a:extLst>
              <a:ext uri="{FF2B5EF4-FFF2-40B4-BE49-F238E27FC236}">
                <a16:creationId xmlns:a16="http://schemas.microsoft.com/office/drawing/2014/main" id="{75F61320-B2C6-4381-BEB6-3E7670DB45A0}"/>
              </a:ext>
            </a:extLst>
          </p:cNvPr>
          <p:cNvSpPr txBox="1"/>
          <p:nvPr/>
        </p:nvSpPr>
        <p:spPr>
          <a:xfrm>
            <a:off x="114063" y="9419931"/>
            <a:ext cx="6790995" cy="328097"/>
          </a:xfrm>
          <a:prstGeom prst="rect">
            <a:avLst/>
          </a:prstGeom>
          <a:noFill/>
        </p:spPr>
        <p:txBody>
          <a:bodyPr wrap="square" lIns="81086" tIns="40542" rIns="81086" bIns="40542" rtlCol="0">
            <a:spAutoFit/>
          </a:bodyPr>
          <a:lstStyle/>
          <a:p>
            <a:pPr algn="ctr"/>
            <a:r>
              <a:rPr lang="en-US" sz="1600" b="1" dirty="0">
                <a:solidFill>
                  <a:srgbClr val="297083"/>
                </a:solidFill>
              </a:rPr>
              <a:t>Más información en </a:t>
            </a:r>
            <a:r>
              <a:rPr lang="en-US" sz="1600" b="1" dirty="0">
                <a:solidFill>
                  <a:srgbClr val="0070C0"/>
                </a:solidFill>
              </a:rPr>
              <a:t>www.worldbirthdefectsday.org</a:t>
            </a:r>
            <a:r>
              <a:rPr lang="en-US" sz="1600" b="1" dirty="0">
                <a:solidFill>
                  <a:srgbClr val="297083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E35945-EE47-48C7-AFE1-5745162D2EFF}"/>
              </a:ext>
            </a:extLst>
          </p:cNvPr>
          <p:cNvGrpSpPr/>
          <p:nvPr/>
        </p:nvGrpSpPr>
        <p:grpSpPr>
          <a:xfrm>
            <a:off x="284374" y="5697016"/>
            <a:ext cx="7160130" cy="3617343"/>
            <a:chOff x="284374" y="5697016"/>
            <a:chExt cx="7160130" cy="3617343"/>
          </a:xfrm>
        </p:grpSpPr>
        <p:sp>
          <p:nvSpPr>
            <p:cNvPr id="24" name="23 CuadroTexto"/>
            <p:cNvSpPr txBox="1"/>
            <p:nvPr/>
          </p:nvSpPr>
          <p:spPr>
            <a:xfrm>
              <a:off x="551217" y="5697016"/>
              <a:ext cx="591610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s-AR" dirty="0"/>
                <a:t>Día Mundial de los Defectos Congénitos </a:t>
              </a:r>
            </a:p>
            <a:p>
              <a:pPr algn="ctr"/>
              <a:r>
                <a:rPr lang="es-AR" dirty="0"/>
                <a:t>Asociados por Región de La Organización Mundial de la Salud</a:t>
              </a:r>
            </a:p>
            <a:p>
              <a:pPr algn="ctr"/>
              <a:r>
                <a:rPr lang="es-AR" dirty="0"/>
                <a:t>(191)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0209F1-6835-423D-BED7-A102CC15A63D}"/>
                </a:ext>
              </a:extLst>
            </p:cNvPr>
            <p:cNvSpPr/>
            <p:nvPr/>
          </p:nvSpPr>
          <p:spPr>
            <a:xfrm>
              <a:off x="294760" y="9052749"/>
              <a:ext cx="714974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sz="1050" dirty="0"/>
                <a:t>Lista de asociados del Día Mundial de los Defectos Congénitos  disponible en htttp://www.worldbirthdefectsday.org/ </a:t>
              </a:r>
              <a:endParaRPr lang="en-US" sz="1050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B9F663D7-2E20-4317-9E65-28A489CA8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4950" t="47776" r="21251" b="6034"/>
            <a:stretch/>
          </p:blipFill>
          <p:spPr>
            <a:xfrm>
              <a:off x="1733122" y="6791036"/>
              <a:ext cx="3535300" cy="2236209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4247015-4A06-4C91-B028-B99685EE7DF6}"/>
                </a:ext>
              </a:extLst>
            </p:cNvPr>
            <p:cNvGrpSpPr/>
            <p:nvPr/>
          </p:nvGrpSpPr>
          <p:grpSpPr>
            <a:xfrm>
              <a:off x="284374" y="6842152"/>
              <a:ext cx="6396456" cy="2136256"/>
              <a:chOff x="245517" y="2332080"/>
              <a:chExt cx="6410603" cy="213625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4BB599AE-9CD5-408F-BF80-D0A2B606C66B}"/>
                  </a:ext>
                </a:extLst>
              </p:cNvPr>
              <p:cNvGrpSpPr/>
              <p:nvPr/>
            </p:nvGrpSpPr>
            <p:grpSpPr>
              <a:xfrm>
                <a:off x="245517" y="2339240"/>
                <a:ext cx="1470274" cy="2129096"/>
                <a:chOff x="303799" y="2408628"/>
                <a:chExt cx="1470274" cy="212909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D1D1D973-9CF4-4DFE-BCF1-C2FBFE6D5177}"/>
                    </a:ext>
                  </a:extLst>
                </p:cNvPr>
                <p:cNvGrpSpPr/>
                <p:nvPr/>
              </p:nvGrpSpPr>
              <p:grpSpPr>
                <a:xfrm>
                  <a:off x="303799" y="2408628"/>
                  <a:ext cx="1470274" cy="2129096"/>
                  <a:chOff x="303799" y="2408628"/>
                  <a:chExt cx="1470274" cy="2129096"/>
                </a:xfrm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BD8D215E-C18F-4C0F-BF18-38C295939DE9}"/>
                      </a:ext>
                    </a:extLst>
                  </p:cNvPr>
                  <p:cNvSpPr/>
                  <p:nvPr/>
                </p:nvSpPr>
                <p:spPr>
                  <a:xfrm>
                    <a:off x="918503" y="3380764"/>
                    <a:ext cx="152400" cy="135850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C5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highlight>
                        <a:srgbClr val="FFFF00"/>
                      </a:highlight>
                    </a:endParaRPr>
                  </a:p>
                </p:txBody>
              </p:sp>
              <p:grpSp>
                <p:nvGrpSpPr>
                  <p:cNvPr id="62" name="Group 61">
                    <a:extLst>
                      <a:ext uri="{FF2B5EF4-FFF2-40B4-BE49-F238E27FC236}">
                        <a16:creationId xmlns:a16="http://schemas.microsoft.com/office/drawing/2014/main" id="{620BAB5D-07C7-4153-8DB8-A572E123CAAA}"/>
                      </a:ext>
                    </a:extLst>
                  </p:cNvPr>
                  <p:cNvGrpSpPr/>
                  <p:nvPr/>
                </p:nvGrpSpPr>
                <p:grpSpPr>
                  <a:xfrm>
                    <a:off x="303799" y="2408628"/>
                    <a:ext cx="1470274" cy="2129096"/>
                    <a:chOff x="489687" y="2664601"/>
                    <a:chExt cx="1470274" cy="2129096"/>
                  </a:xfrm>
                </p:grpSpPr>
                <p:sp>
                  <p:nvSpPr>
                    <p:cNvPr id="63" name="TextBox 62">
                      <a:extLst>
                        <a:ext uri="{FF2B5EF4-FFF2-40B4-BE49-F238E27FC236}">
                          <a16:creationId xmlns:a16="http://schemas.microsoft.com/office/drawing/2014/main" id="{69CA048E-48EB-46A3-BD87-1A16D8EC65D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687" y="3529076"/>
                      <a:ext cx="1469085" cy="492443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000" b="1" dirty="0"/>
                        <a:t>Región Africana: 12 </a:t>
                      </a:r>
                    </a:p>
                  </p:txBody>
                </p:sp>
                <p:grpSp>
                  <p:nvGrpSpPr>
                    <p:cNvPr id="70" name="Group 69">
                      <a:extLst>
                        <a:ext uri="{FF2B5EF4-FFF2-40B4-BE49-F238E27FC236}">
                          <a16:creationId xmlns:a16="http://schemas.microsoft.com/office/drawing/2014/main" id="{94721BEC-E85F-40CC-929C-138B98DC23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9724" y="2664601"/>
                      <a:ext cx="1432572" cy="769441"/>
                      <a:chOff x="508538" y="2759750"/>
                      <a:chExt cx="1432572" cy="769441"/>
                    </a:xfrm>
                  </p:grpSpPr>
                  <p:sp>
                    <p:nvSpPr>
                      <p:cNvPr id="72" name="TextBox 71">
                        <a:extLst>
                          <a:ext uri="{FF2B5EF4-FFF2-40B4-BE49-F238E27FC236}">
                            <a16:creationId xmlns:a16="http://schemas.microsoft.com/office/drawing/2014/main" id="{9AD26452-7227-468A-AE94-83C2B44780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8538" y="2759750"/>
                        <a:ext cx="1432572" cy="76944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endParaRPr lang="en-US" sz="800" dirty="0"/>
                      </a:p>
                      <a:p>
                        <a:pPr algn="ctr"/>
                        <a:endParaRPr lang="en-US" sz="1000" dirty="0"/>
                      </a:p>
                      <a:p>
                        <a:pPr algn="ctr"/>
                        <a:r>
                          <a:rPr lang="en-US" sz="1000" b="1" dirty="0"/>
                          <a:t>Región de las Américas</a:t>
                        </a:r>
                      </a:p>
                      <a:p>
                        <a:r>
                          <a:rPr lang="es-ES" sz="800" dirty="0"/>
                          <a:t>Canadá y EEUU :19</a:t>
                        </a:r>
                      </a:p>
                      <a:p>
                        <a:r>
                          <a:rPr lang="es-ES" sz="800" dirty="0"/>
                          <a:t>América Central y Sur:  41</a:t>
                        </a:r>
                      </a:p>
                    </p:txBody>
                  </p:sp>
                  <p:sp>
                    <p:nvSpPr>
                      <p:cNvPr id="73" name="Rectangle 72">
                        <a:extLst>
                          <a:ext uri="{FF2B5EF4-FFF2-40B4-BE49-F238E27FC236}">
                            <a16:creationId xmlns:a16="http://schemas.microsoft.com/office/drawing/2014/main" id="{92AE15A7-8BA9-4934-9DF5-7356C198E1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4986" y="2868607"/>
                        <a:ext cx="152400" cy="1358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B4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7FF49EA7-7EF4-4372-84E0-D70D5F587CF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89687" y="4147366"/>
                      <a:ext cx="147027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lang="en-US" sz="800" dirty="0"/>
                    </a:p>
                    <a:p>
                      <a:pPr algn="ctr"/>
                      <a:endParaRPr lang="en-US" sz="800" dirty="0"/>
                    </a:p>
                    <a:p>
                      <a:pPr algn="ctr"/>
                      <a:r>
                        <a:rPr lang="en-US" sz="1000" b="1" dirty="0"/>
                        <a:t>Región Mediterránea </a:t>
                      </a:r>
                    </a:p>
                    <a:p>
                      <a:pPr algn="ctr"/>
                      <a:r>
                        <a:rPr lang="en-US" sz="1000" b="1" dirty="0"/>
                        <a:t> Oriental: 12</a:t>
                      </a:r>
                    </a:p>
                  </p:txBody>
                </p:sp>
              </p:grpSp>
            </p:grp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331B060-5D5A-4858-9DB6-30108B8C70C2}"/>
                    </a:ext>
                  </a:extLst>
                </p:cNvPr>
                <p:cNvSpPr/>
                <p:nvPr/>
              </p:nvSpPr>
              <p:spPr>
                <a:xfrm>
                  <a:off x="918503" y="4002075"/>
                  <a:ext cx="152400" cy="135850"/>
                </a:xfrm>
                <a:prstGeom prst="rect">
                  <a:avLst/>
                </a:prstGeom>
                <a:solidFill>
                  <a:srgbClr val="00FFCC"/>
                </a:solidFill>
                <a:ln>
                  <a:solidFill>
                    <a:srgbClr val="00E29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FF00"/>
                    </a:highlight>
                  </a:endParaRPr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3CDE58-C7F3-498C-9E20-643477713278}"/>
                  </a:ext>
                </a:extLst>
              </p:cNvPr>
              <p:cNvGrpSpPr/>
              <p:nvPr/>
            </p:nvGrpSpPr>
            <p:grpSpPr>
              <a:xfrm>
                <a:off x="5181929" y="2332080"/>
                <a:ext cx="1469085" cy="492443"/>
                <a:chOff x="1428903" y="5395709"/>
                <a:chExt cx="1469085" cy="492443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F983FFFD-C2D7-4DBD-982C-53AE68110138}"/>
                    </a:ext>
                  </a:extLst>
                </p:cNvPr>
                <p:cNvSpPr txBox="1"/>
                <p:nvPr/>
              </p:nvSpPr>
              <p:spPr>
                <a:xfrm>
                  <a:off x="1428903" y="5395709"/>
                  <a:ext cx="1469085" cy="49244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800" dirty="0"/>
                </a:p>
                <a:p>
                  <a:pPr algn="ctr"/>
                  <a:endParaRPr lang="en-US" sz="800" dirty="0"/>
                </a:p>
                <a:p>
                  <a:pPr algn="ctr"/>
                  <a:r>
                    <a:rPr lang="en-US" sz="1000" b="1" dirty="0"/>
                    <a:t> Región Europea: 60 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C0222D44-04F3-4317-8670-1234BB2DCC76}"/>
                    </a:ext>
                  </a:extLst>
                </p:cNvPr>
                <p:cNvSpPr/>
                <p:nvPr/>
              </p:nvSpPr>
              <p:spPr>
                <a:xfrm>
                  <a:off x="2092351" y="5506081"/>
                  <a:ext cx="152400" cy="13585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FF00"/>
                    </a:highlight>
                  </a:endParaRP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41E795F-AA82-4891-BF7B-1441DCC825BA}"/>
                  </a:ext>
                </a:extLst>
              </p:cNvPr>
              <p:cNvGrpSpPr/>
              <p:nvPr/>
            </p:nvGrpSpPr>
            <p:grpSpPr>
              <a:xfrm>
                <a:off x="5187035" y="2997458"/>
                <a:ext cx="1469085" cy="646331"/>
                <a:chOff x="1452389" y="6173907"/>
                <a:chExt cx="1469085" cy="646331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489F2F2-7D9A-42A7-83FB-62903BCE376F}"/>
                    </a:ext>
                  </a:extLst>
                </p:cNvPr>
                <p:cNvSpPr txBox="1"/>
                <p:nvPr/>
              </p:nvSpPr>
              <p:spPr>
                <a:xfrm>
                  <a:off x="1452389" y="6173907"/>
                  <a:ext cx="1469085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800" dirty="0"/>
                </a:p>
                <a:p>
                  <a:pPr algn="ctr"/>
                  <a:endParaRPr lang="en-US" sz="800" dirty="0"/>
                </a:p>
                <a:p>
                  <a:pPr algn="ctr"/>
                  <a:r>
                    <a:rPr lang="en-US" sz="1000" b="1" dirty="0"/>
                    <a:t>Región Sudeste   </a:t>
                  </a:r>
                </a:p>
                <a:p>
                  <a:pPr algn="ctr"/>
                  <a:r>
                    <a:rPr lang="en-US" sz="1000" b="1" dirty="0"/>
                    <a:t>   Asiático: 39 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F51C37F9-2797-4EF2-B9F2-63A27FA438D6}"/>
                    </a:ext>
                  </a:extLst>
                </p:cNvPr>
                <p:cNvSpPr/>
                <p:nvPr/>
              </p:nvSpPr>
              <p:spPr>
                <a:xfrm>
                  <a:off x="2092351" y="6266156"/>
                  <a:ext cx="152400" cy="135850"/>
                </a:xfrm>
                <a:prstGeom prst="rect">
                  <a:avLst/>
                </a:prstGeom>
                <a:solidFill>
                  <a:srgbClr val="00FF00"/>
                </a:solidFill>
                <a:ln>
                  <a:solidFill>
                    <a:srgbClr val="00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FF00"/>
                    </a:highlight>
                  </a:endParaRPr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D294A320-E13D-45C6-85CE-3758A90AEA4C}"/>
                  </a:ext>
                </a:extLst>
              </p:cNvPr>
              <p:cNvGrpSpPr/>
              <p:nvPr/>
            </p:nvGrpSpPr>
            <p:grpSpPr>
              <a:xfrm>
                <a:off x="5168654" y="3816724"/>
                <a:ext cx="1469085" cy="646331"/>
                <a:chOff x="4613483" y="5575685"/>
                <a:chExt cx="1469085" cy="646331"/>
              </a:xfrm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7587DB4-BBF5-4AB4-9B2C-FDD3C22EEB1A}"/>
                    </a:ext>
                  </a:extLst>
                </p:cNvPr>
                <p:cNvSpPr/>
                <p:nvPr/>
              </p:nvSpPr>
              <p:spPr>
                <a:xfrm>
                  <a:off x="5257071" y="5695310"/>
                  <a:ext cx="152400" cy="13585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solidFill>
                    <a:srgbClr val="E67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5E27D53B-770C-4FE8-A1F6-620F7C0CABA2}"/>
                    </a:ext>
                  </a:extLst>
                </p:cNvPr>
                <p:cNvSpPr txBox="1"/>
                <p:nvPr/>
              </p:nvSpPr>
              <p:spPr>
                <a:xfrm>
                  <a:off x="4613483" y="5575685"/>
                  <a:ext cx="1469085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800" dirty="0"/>
                </a:p>
                <a:p>
                  <a:pPr algn="ctr"/>
                  <a:endParaRPr lang="en-US" sz="800" dirty="0"/>
                </a:p>
                <a:p>
                  <a:pPr algn="ctr"/>
                  <a:r>
                    <a:rPr lang="en-US" sz="1000" b="1" dirty="0"/>
                    <a:t>Región Pacífico      </a:t>
                  </a:r>
                </a:p>
                <a:p>
                  <a:pPr algn="ctr"/>
                  <a:r>
                    <a:rPr lang="en-US" sz="1000" b="1" dirty="0"/>
                    <a:t> Occidental:  8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96145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267</Words>
  <Application>Microsoft Office PowerPoint</Application>
  <PresentationFormat>A4 Paper (210x297 mm)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Cara (CDC/DDNID/NCBDDD/DBDID)</dc:creator>
  <cp:lastModifiedBy>Mai, Cara (CDC/DDNID/NCBDDD/DBDID)</cp:lastModifiedBy>
  <cp:revision>31</cp:revision>
  <dcterms:created xsi:type="dcterms:W3CDTF">2021-01-12T03:04:00Z</dcterms:created>
  <dcterms:modified xsi:type="dcterms:W3CDTF">2021-02-10T23:12:17Z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2021-01-12T03:23:25Z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4398bfc4-0982-4ad8-aa63-3d010c2394ce</vt:lpwstr>
  </property>
  <property fmtid="{D5CDD505-2E9C-101B-9397-08002B2CF9AE}" pid="8" name="MSIP_Label_7b94a7b8-f06c-4dfe-bdcc-9b548fd58c31_ContentBits">
    <vt:lpwstr>0</vt:lpwstr>
  </property>
</Properties>
</file>