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9" r:id="rId4"/>
    <p:sldId id="270" r:id="rId5"/>
    <p:sldId id="280" r:id="rId6"/>
    <p:sldId id="271" r:id="rId7"/>
    <p:sldId id="272" r:id="rId8"/>
    <p:sldId id="278" r:id="rId9"/>
    <p:sldId id="282" r:id="rId10"/>
    <p:sldId id="273" r:id="rId11"/>
    <p:sldId id="274" r:id="rId12"/>
    <p:sldId id="275" r:id="rId13"/>
    <p:sldId id="276" r:id="rId14"/>
    <p:sldId id="277" r:id="rId15"/>
    <p:sldId id="268" r:id="rId16"/>
  </p:sldIdLst>
  <p:sldSz cx="15621000" cy="88011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Montserrat Classic" panose="020B0604020202020204" charset="0"/>
      <p:regular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FA995"/>
    <a:srgbClr val="9DB966"/>
    <a:srgbClr val="ADC17B"/>
    <a:srgbClr val="B9EDFF"/>
    <a:srgbClr val="41658C"/>
    <a:srgbClr val="6D96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3792" autoAdjust="0"/>
  </p:normalViewPr>
  <p:slideViewPr>
    <p:cSldViewPr>
      <p:cViewPr varScale="1">
        <p:scale>
          <a:sx n="49" d="100"/>
          <a:sy n="49" d="100"/>
        </p:scale>
        <p:origin x="6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795F-8450-4D80-8EF8-E97E7F345B8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5651-9995-4B97-B01E-F7DA4C65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birthdefects/features/birth-defects-awarenes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2024 WBDD (#WorldBDDay) theme is “</a:t>
            </a:r>
            <a:r>
              <a:rPr lang="en-US" dirty="0">
                <a:hlinkClick r:id="rId3"/>
              </a:rPr>
              <a:t>Every Journey Matters</a:t>
            </a:r>
            <a:r>
              <a:rPr lang="en-US" dirty="0"/>
              <a:t>.” Birth defects affect individuals, family, friends, and communities. That’s why #EveryJourneyMatters.</a:t>
            </a:r>
          </a:p>
          <a:p>
            <a:r>
              <a:rPr lang="en-US" dirty="0"/>
              <a:t>While “birth defect” is a medical term, it doesn’t mean that an individual is “defective.” Instead, it refers to health conditions that develop in a baby before birth that affects the structure or function of their body. Join us on March 3rd for #WorldBDDay to raise one voice across the globe for birth defect awareness.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35651-9995-4B97-B01E-F7DA4C65C6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5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35651-9995-4B97-B01E-F7DA4C65C6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35651-9995-4B97-B01E-F7DA4C65C6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orldbdday@gmail.com" TargetMode="External"/><Relationship Id="rId5" Type="http://schemas.openxmlformats.org/officeDocument/2006/relationships/hyperlink" Target="mailto:centre@icbdsr.org" TargetMode="External"/><Relationship Id="rId4" Type="http://schemas.openxmlformats.org/officeDocument/2006/relationships/hyperlink" Target="https://www.worldbirthdefectsday.org/category/engagement/stori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birthdefectsday.org/wp-content/uploads/2024/02/WBDD24-Banner-Spanish-1.pdf" TargetMode="External"/><Relationship Id="rId13" Type="http://schemas.openxmlformats.org/officeDocument/2006/relationships/hyperlink" Target="https://www.worldbirthdefectsday.org/every-journey-matters-2024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worldbirthdefectsday.org/wp-content/uploads/2024/02/WBDD24-Banner-English-2.pdf" TargetMode="External"/><Relationship Id="rId12" Type="http://schemas.openxmlformats.org/officeDocument/2006/relationships/hyperlink" Target="https://www.worldbirthdefectsday.org/wp-content/uploads/2024/02/WBDD-Resource-Guide-2024_Spanish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birthdefectsday.org/wp-content/uploads/2022/01/WBDD-LOGO-SPANISH-768x432.png" TargetMode="External"/><Relationship Id="rId11" Type="http://schemas.openxmlformats.org/officeDocument/2006/relationships/hyperlink" Target="https://www.worldbirthdefectsday.org/wp-content/uploads/2024/02/WBDD-Resource-Guide-2024_English.docx" TargetMode="External"/><Relationship Id="rId5" Type="http://schemas.openxmlformats.org/officeDocument/2006/relationships/hyperlink" Target="https://www.worldbirthdefectsday.org/wp-content/uploads/2017/12/05-WBDDLOGO.jpg" TargetMode="External"/><Relationship Id="rId15" Type="http://schemas.openxmlformats.org/officeDocument/2006/relationships/hyperlink" Target="https://www.worldbirthdefectsday.org/wp-content/uploads/2024/02/8-Second-Challenge-Sign-Spanish_Updated.pdf" TargetMode="External"/><Relationship Id="rId10" Type="http://schemas.openxmlformats.org/officeDocument/2006/relationships/hyperlink" Target="https://www.worldbirthdefectsday.org/wp-content/uploads/2024/02/WBDD24-Flyer-Spanish.pdf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worldbirthdefectsday.org/wp-content/uploads/2024/02/WBDD24-Flyer-English.pdf" TargetMode="External"/><Relationship Id="rId14" Type="http://schemas.openxmlformats.org/officeDocument/2006/relationships/hyperlink" Target="https://www.worldbirthdefectsday.org/wp-content/uploads/2024/02/8-Second-Challenge-Sign-English_Update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worldbdday@gmail.com" TargetMode="External"/><Relationship Id="rId4" Type="http://schemas.openxmlformats.org/officeDocument/2006/relationships/hyperlink" Target="mailto:centre@icbds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worldbirthdefectsday.org/wp-content/uploads/2024/02/8-Second-Challenge-Sign-Spanish_Updated.pdf" TargetMode="External"/><Relationship Id="rId4" Type="http://schemas.openxmlformats.org/officeDocument/2006/relationships/hyperlink" Target="https://www.worldbirthdefectsday.org/wp-content/uploads/2024/02/8-Second-Challenge-Sign-English_Update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ldbirthdefectsday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ldbirthdefectsda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3DFFB286-A006-64C0-FE90-F1720DA2BA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16261"/>
          <a:stretch/>
        </p:blipFill>
        <p:spPr>
          <a:xfrm>
            <a:off x="0" y="0"/>
            <a:ext cx="15621000" cy="8801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CAAB10-8C55-8CD0-D936-989BC20E33E2}"/>
              </a:ext>
            </a:extLst>
          </p:cNvPr>
          <p:cNvSpPr/>
          <p:nvPr/>
        </p:nvSpPr>
        <p:spPr>
          <a:xfrm>
            <a:off x="1524000" y="761234"/>
            <a:ext cx="12573000" cy="722637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8AF82B-A8AB-9536-0569-4000D9399EE3}"/>
              </a:ext>
            </a:extLst>
          </p:cNvPr>
          <p:cNvGrpSpPr/>
          <p:nvPr/>
        </p:nvGrpSpPr>
        <p:grpSpPr>
          <a:xfrm>
            <a:off x="2362200" y="1670681"/>
            <a:ext cx="10896600" cy="5459738"/>
            <a:chOff x="2362200" y="1581742"/>
            <a:chExt cx="10896600" cy="54597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96CE46-566F-7479-4D21-1E3A2FEE021B}"/>
                </a:ext>
              </a:extLst>
            </p:cNvPr>
            <p:cNvSpPr txBox="1"/>
            <p:nvPr/>
          </p:nvSpPr>
          <p:spPr>
            <a:xfrm>
              <a:off x="4055473" y="1581742"/>
              <a:ext cx="7510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Tw Cen MT" panose="020B0602020104020603" pitchFamily="34" charset="0"/>
                </a:rPr>
                <a:t>El Domingo 3 de Marzo es: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CABEE1-B0D2-E211-8B47-1F59FF4679CF}"/>
                </a:ext>
              </a:extLst>
            </p:cNvPr>
            <p:cNvSpPr txBox="1"/>
            <p:nvPr/>
          </p:nvSpPr>
          <p:spPr>
            <a:xfrm>
              <a:off x="2362200" y="5287154"/>
              <a:ext cx="10896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i="1" dirty="0">
                  <a:latin typeface="Tw Cen MT" panose="020B0602020104020603" pitchFamily="34" charset="0"/>
                </a:rPr>
                <a:t>Kit de Herramientas para los Redes Sociales de DMDC 2024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57170C-F29E-1FFA-6C1D-2646F064B342}"/>
                </a:ext>
              </a:extLst>
            </p:cNvPr>
            <p:cNvSpPr txBox="1"/>
            <p:nvPr/>
          </p:nvSpPr>
          <p:spPr>
            <a:xfrm>
              <a:off x="2362200" y="2541896"/>
              <a:ext cx="10896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Día Mundial de </a:t>
              </a:r>
              <a:r>
                <a:rPr lang="es-PR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los</a:t>
              </a:r>
              <a:r>
                <a:rPr lang="en-US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s-PR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Defectos</a:t>
              </a:r>
              <a:r>
                <a:rPr lang="en-US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s-PR" sz="80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Congénitos</a:t>
              </a: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8DAA88-B6EB-1C2E-BCFF-433E10D40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5300" y="6766141"/>
            <a:ext cx="2171700" cy="1221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6A7678-6522-8966-BA72-D3E0C0FF13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7406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3300" dirty="0">
                <a:solidFill>
                  <a:srgbClr val="000000"/>
                </a:solidFill>
                <a:latin typeface="Gill Sans MT" panose="020B0502020104020203" pitchFamily="34" charset="0"/>
              </a:rPr>
              <a:t>¡Sea activo en las redes sociales! Utilice #WorldBDDay #DiaMundialDefectosCongenitos #TodaExperienciaImporta y #ConocimientoSinEstigma</a:t>
            </a:r>
          </a:p>
          <a:p>
            <a:pPr marL="827406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3300" dirty="0">
                <a:solidFill>
                  <a:srgbClr val="000000"/>
                </a:solidFill>
                <a:latin typeface="Gill Sans MT" panose="020B0502020104020203" pitchFamily="34" charset="0"/>
              </a:rPr>
              <a:t>Publicite el Día Mundial de los Defectos Congénitos en la página principal de la web de su organización.</a:t>
            </a:r>
          </a:p>
          <a:p>
            <a:pPr marL="827406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3300" dirty="0">
                <a:solidFill>
                  <a:srgbClr val="000000"/>
                </a:solidFill>
                <a:latin typeface="Gill Sans MT" panose="020B0502020104020203" pitchFamily="34" charset="0"/>
              </a:rPr>
              <a:t>Agregue el logo y hashtag del Día Mundial de los Defectos Congénitos en la firma de su correo electrónico.</a:t>
            </a:r>
          </a:p>
          <a:p>
            <a:pPr marL="827406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3300" dirty="0">
                <a:solidFill>
                  <a:srgbClr val="000000"/>
                </a:solidFill>
                <a:latin typeface="Gill Sans MT" panose="020B0502020104020203" pitchFamily="34" charset="0"/>
              </a:rPr>
              <a:t>Organice un evento para celebrar el Día Mundial de los Defectos Congénitos.</a:t>
            </a:r>
          </a:p>
          <a:p>
            <a:pPr marL="827406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3300" dirty="0">
                <a:solidFill>
                  <a:srgbClr val="000000"/>
                </a:solidFill>
                <a:latin typeface="Gill Sans MT" panose="020B0502020104020203" pitchFamily="34" charset="0"/>
              </a:rPr>
              <a:t>Diseminar información sobre las actividades de su organización respaldando el Día Mundial de los Defectos Congénitos.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Actividades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</a:t>
            </a: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Sugeridas</a:t>
            </a:r>
          </a:p>
        </p:txBody>
      </p:sp>
    </p:spTree>
    <p:extLst>
      <p:ext uri="{BB962C8B-B14F-4D97-AF65-F5344CB8AC3E}">
        <p14:creationId xmlns:p14="http://schemas.microsoft.com/office/powerpoint/2010/main" val="130869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0E98E-AC21-DF95-B2FF-C300FAD59C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619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Los defectos congénitos pueden ocurrir en cualquier familia.  Ayúdenos a crear un mundo más inclusivo y cómodo para las personas con defectos congénitos. ¡Comparta y conecte con otros enviándonos su historia! Comparta una publicación, foto o video que documente su experiencia para ayudar a otros en todo el mundo. 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Puede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ver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las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historias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https://www.worldbirthdefectsday.org/category/engagement/stories/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Por favor envíe un correo electrónico a 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  <a:hlinkClick r:id="rId5"/>
              </a:rPr>
              <a:t>centre@icbdsr.org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y 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  <a:hlinkClick r:id="rId6"/>
              </a:rPr>
              <a:t>worldbdday@gmail.com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Comparta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</a:t>
            </a: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su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</a:t>
            </a: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309445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DMDC 24 </a:t>
            </a: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Fechas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</a:t>
            </a: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Importantes</a:t>
            </a:r>
            <a:endParaRPr lang="en-US" sz="6600" dirty="0">
              <a:solidFill>
                <a:schemeClr val="accent5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B83D6-B7EA-1410-2045-0B104A894D4B}"/>
              </a:ext>
            </a:extLst>
          </p:cNvPr>
          <p:cNvSpPr/>
          <p:nvPr/>
        </p:nvSpPr>
        <p:spPr>
          <a:xfrm>
            <a:off x="266699" y="1662635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486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7406" lvl="1" indent="-514350">
              <a:lnSpc>
                <a:spcPct val="200000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Live Chat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X (antes Twitter) e Instagram Threads – Viernes , 1 de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marzo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a las 11:00 am EST</a:t>
            </a:r>
          </a:p>
          <a:p>
            <a:pPr marL="827406" lvl="1" indent="-514350">
              <a:lnSpc>
                <a:spcPct val="200000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Día Mundial de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los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Defectos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Congénitos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– Domingo 3 de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marzo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</a:p>
          <a:p>
            <a:pPr marL="827406" lvl="1" indent="-514350">
              <a:lnSpc>
                <a:spcPct val="200000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MotherToBaby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Online Webinar – Viernes 1 de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marzo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a la 1:00 pm EST </a:t>
            </a:r>
          </a:p>
          <a:p>
            <a:pPr marL="827406" lvl="1" indent="-514350">
              <a:lnSpc>
                <a:spcPct val="200000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WHO/OMS Webinar - El Lunes 3 de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marzo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a las 8:00 AM EST</a:t>
            </a:r>
          </a:p>
        </p:txBody>
      </p:sp>
    </p:spTree>
    <p:extLst>
      <p:ext uri="{BB962C8B-B14F-4D97-AF65-F5344CB8AC3E}">
        <p14:creationId xmlns:p14="http://schemas.microsoft.com/office/powerpoint/2010/main" val="11382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Recursos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de DMDC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806F06-478C-A4AF-3548-6506BB2445EA}"/>
              </a:ext>
            </a:extLst>
          </p:cNvPr>
          <p:cNvSpPr/>
          <p:nvPr/>
        </p:nvSpPr>
        <p:spPr>
          <a:xfrm>
            <a:off x="266700" y="1664658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664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Día Mundial de los Defectos Congénitos 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Logo - </a:t>
            </a:r>
            <a:r>
              <a:rPr lang="en-US" sz="3600" u="sng" dirty="0" err="1">
                <a:latin typeface="Gill Sans MT" panose="020B0502020104020203" pitchFamily="34" charset="0"/>
                <a:hlinkClick r:id="rId5"/>
              </a:rPr>
              <a:t>Inglés</a:t>
            </a:r>
            <a:r>
              <a:rPr lang="en-US" sz="3600" dirty="0">
                <a:latin typeface="Gill Sans MT" panose="020B0502020104020203" pitchFamily="34" charset="0"/>
              </a:rPr>
              <a:t>/</a:t>
            </a:r>
            <a:r>
              <a:rPr lang="en-US" sz="3600" u="sng" dirty="0" err="1">
                <a:latin typeface="Gill Sans MT" panose="020B0502020104020203" pitchFamily="34" charset="0"/>
                <a:hlinkClick r:id="rId6"/>
              </a:rPr>
              <a:t>Español</a:t>
            </a:r>
            <a:endParaRPr lang="en-US" sz="3600" u="sng" dirty="0"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DMDC24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Folleto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- </a:t>
            </a:r>
            <a:r>
              <a:rPr lang="en-US" sz="3600" u="sng" dirty="0" err="1">
                <a:latin typeface="Gill Sans MT" panose="020B0502020104020203" pitchFamily="34" charset="0"/>
                <a:hlinkClick r:id="rId7"/>
              </a:rPr>
              <a:t>Inglés</a:t>
            </a:r>
            <a:r>
              <a:rPr lang="en-US" sz="3600" dirty="0">
                <a:latin typeface="Gill Sans MT" panose="020B0502020104020203" pitchFamily="34" charset="0"/>
              </a:rPr>
              <a:t>/</a:t>
            </a:r>
            <a:r>
              <a:rPr lang="en-US" sz="3600" u="sng" dirty="0" err="1">
                <a:latin typeface="Gill Sans MT" panose="020B0502020104020203" pitchFamily="34" charset="0"/>
                <a:hlinkClick r:id="rId8"/>
              </a:rPr>
              <a:t>Español</a:t>
            </a:r>
            <a:endParaRPr lang="en-US" sz="3600" u="sng" dirty="0"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DMDC24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Pancarta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- 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9"/>
              </a:rPr>
              <a:t>Inglés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0"/>
              </a:rPr>
              <a:t>Español</a:t>
            </a:r>
            <a:endParaRPr lang="en-US" sz="3600" u="sng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DMDC24 </a:t>
            </a: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Recursos que puede usar y compartir 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- 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1"/>
              </a:rPr>
              <a:t>Inglés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2"/>
              </a:rPr>
              <a:t>Español</a:t>
            </a:r>
            <a:endParaRPr lang="en-US" sz="3600" u="sng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 </a:t>
            </a:r>
            <a:r>
              <a:rPr lang="es-PR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Instrucciónes</a:t>
            </a: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para el Desafío de los 8 Segundos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– 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3"/>
              </a:rPr>
              <a:t>Inglés</a:t>
            </a:r>
            <a:r>
              <a:rPr lang="en-US" sz="3600" u="sng" dirty="0">
                <a:solidFill>
                  <a:srgbClr val="000000"/>
                </a:solidFill>
                <a:latin typeface="Gill Sans MT" panose="020B0502020104020203" pitchFamily="34" charset="0"/>
                <a:hlinkClick r:id="rId13"/>
              </a:rPr>
              <a:t>/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3"/>
              </a:rPr>
              <a:t>Español</a:t>
            </a:r>
            <a:endParaRPr lang="en-US" sz="3600" u="sng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 Cartel </a:t>
            </a: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para el Desafío de los 8 Segundos 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– 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4"/>
              </a:rPr>
              <a:t>Inglés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sz="3600" u="sng" dirty="0" err="1">
                <a:solidFill>
                  <a:srgbClr val="000000"/>
                </a:solidFill>
                <a:latin typeface="Gill Sans MT" panose="020B0502020104020203" pitchFamily="34" charset="0"/>
                <a:hlinkClick r:id="rId15"/>
              </a:rPr>
              <a:t>Español</a:t>
            </a:r>
            <a:endParaRPr lang="en-US" sz="3600" u="sng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u="sng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0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DMDC Redes </a:t>
            </a:r>
            <a:r>
              <a:rPr lang="es-PR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Sociales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3F447-7C39-AD88-2DD7-EC7F71063284}"/>
              </a:ext>
            </a:extLst>
          </p:cNvPr>
          <p:cNvSpPr/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Para participar en la campaña DMDC24, recuerde seguir nuestros canales de Redes Sociales. Publicaremos mensajes, eventos claves y actividades de nuestros miembros a través de nuestros canales.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4F20B-CEC9-F3DF-24F6-436081C867B1}"/>
              </a:ext>
            </a:extLst>
          </p:cNvPr>
          <p:cNvSpPr txBox="1"/>
          <p:nvPr/>
        </p:nvSpPr>
        <p:spPr>
          <a:xfrm>
            <a:off x="1468547" y="3700677"/>
            <a:ext cx="634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Gill Sans MT" panose="020B0502020104020203" pitchFamily="34" charset="0"/>
              </a:rPr>
              <a:t>Cuentas</a:t>
            </a:r>
            <a:r>
              <a:rPr lang="en-US" sz="4000" b="1" dirty="0">
                <a:latin typeface="Gill Sans MT" panose="020B0502020104020203" pitchFamily="34" charset="0"/>
              </a:rPr>
              <a:t> a </a:t>
            </a:r>
            <a:r>
              <a:rPr lang="en-US" sz="4000" b="1" dirty="0" err="1">
                <a:latin typeface="Gill Sans MT" panose="020B0502020104020203" pitchFamily="34" charset="0"/>
              </a:rPr>
              <a:t>seguir</a:t>
            </a:r>
            <a:r>
              <a:rPr lang="en-US" sz="4000" b="1" dirty="0">
                <a:latin typeface="Gill Sans MT" panose="020B0502020104020203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8FD95-F796-58B5-9AC4-7C77AE855051}"/>
              </a:ext>
            </a:extLst>
          </p:cNvPr>
          <p:cNvSpPr txBox="1"/>
          <p:nvPr/>
        </p:nvSpPr>
        <p:spPr>
          <a:xfrm>
            <a:off x="7810499" y="3701153"/>
            <a:ext cx="634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b="1" dirty="0">
                <a:latin typeface="Gill Sans MT" panose="020B0502020104020203" pitchFamily="34" charset="0"/>
              </a:rPr>
              <a:t>Etiquetas</a:t>
            </a:r>
            <a:r>
              <a:rPr lang="en-US" sz="4000" b="1" dirty="0">
                <a:latin typeface="Gill Sans MT" panose="020B0502020104020203" pitchFamily="34" charset="0"/>
              </a:rPr>
              <a:t>: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3B7951E-86CF-CD6A-13D8-57064FEED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48" y="7299125"/>
            <a:ext cx="987625" cy="98762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BA40E03-04D7-3166-46FA-361C642FD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48" y="4676238"/>
            <a:ext cx="990600" cy="990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5E264EC-3A90-C2AC-5EF2-E9937B3AC2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5348" y="5989169"/>
            <a:ext cx="987625" cy="987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271FF-E92A-20A3-3098-A5BBCF59886D}"/>
              </a:ext>
            </a:extLst>
          </p:cNvPr>
          <p:cNvSpPr txBox="1"/>
          <p:nvPr/>
        </p:nvSpPr>
        <p:spPr>
          <a:xfrm>
            <a:off x="3764921" y="4817595"/>
            <a:ext cx="343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@worldBDday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E4F2A-CA13-FA89-51FA-7FEB2DD9B789}"/>
              </a:ext>
            </a:extLst>
          </p:cNvPr>
          <p:cNvSpPr txBox="1"/>
          <p:nvPr/>
        </p:nvSpPr>
        <p:spPr>
          <a:xfrm>
            <a:off x="3764921" y="6129038"/>
            <a:ext cx="343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@WBDday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18AD8-3E73-B612-DC15-A2085141F982}"/>
              </a:ext>
            </a:extLst>
          </p:cNvPr>
          <p:cNvSpPr txBox="1"/>
          <p:nvPr/>
        </p:nvSpPr>
        <p:spPr>
          <a:xfrm>
            <a:off x="3764921" y="7358277"/>
            <a:ext cx="343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@worldBDday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AFD26-A5F1-0FEF-1473-9F4B9A5D5741}"/>
              </a:ext>
            </a:extLst>
          </p:cNvPr>
          <p:cNvSpPr txBox="1"/>
          <p:nvPr/>
        </p:nvSpPr>
        <p:spPr>
          <a:xfrm>
            <a:off x="8555149" y="4595517"/>
            <a:ext cx="6341952" cy="32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Gill Sans MT" panose="020B0502020104020203" pitchFamily="34" charset="0"/>
              </a:rPr>
              <a:t>#DiaMundialDefectosCongenitos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Gill Sans MT" panose="020B0502020104020203" pitchFamily="34" charset="0"/>
              </a:rPr>
              <a:t>#TodaExperienciaImporta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Gill Sans MT" panose="020B0502020104020203" pitchFamily="34" charset="0"/>
              </a:rPr>
              <a:t>#ConocimientoSinEstigma</a:t>
            </a:r>
          </a:p>
        </p:txBody>
      </p:sp>
    </p:spTree>
    <p:extLst>
      <p:ext uri="{BB962C8B-B14F-4D97-AF65-F5344CB8AC3E}">
        <p14:creationId xmlns:p14="http://schemas.microsoft.com/office/powerpoint/2010/main" val="22112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3DFFB286-A006-64C0-FE90-F1720DA2BA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16261"/>
          <a:stretch/>
        </p:blipFill>
        <p:spPr>
          <a:xfrm>
            <a:off x="0" y="0"/>
            <a:ext cx="15621000" cy="8801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CD6A24-8E76-FAF0-E2D7-A725EB6045F8}"/>
              </a:ext>
            </a:extLst>
          </p:cNvPr>
          <p:cNvSpPr/>
          <p:nvPr/>
        </p:nvSpPr>
        <p:spPr>
          <a:xfrm>
            <a:off x="1523999" y="761234"/>
            <a:ext cx="12573000" cy="722637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F6241-FA81-4C26-A976-1DBCB4F16024}"/>
              </a:ext>
            </a:extLst>
          </p:cNvPr>
          <p:cNvGrpSpPr/>
          <p:nvPr/>
        </p:nvGrpSpPr>
        <p:grpSpPr>
          <a:xfrm>
            <a:off x="1530016" y="2246275"/>
            <a:ext cx="12573001" cy="4457707"/>
            <a:chOff x="1530016" y="2205823"/>
            <a:chExt cx="12573001" cy="4457707"/>
          </a:xfrm>
        </p:grpSpPr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67D33E28-4C83-F845-3EA9-63B4BA02096C}"/>
                </a:ext>
              </a:extLst>
            </p:cNvPr>
            <p:cNvSpPr txBox="1"/>
            <p:nvPr/>
          </p:nvSpPr>
          <p:spPr>
            <a:xfrm>
              <a:off x="2722839" y="2205823"/>
              <a:ext cx="10175321" cy="3221075"/>
            </a:xfrm>
            <a:prstGeom prst="rect">
              <a:avLst/>
            </a:prstGeom>
            <a:effectLst>
              <a:outerShdw blurRad="50800" dist="38100" dir="2700000" sx="95000" sy="95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539"/>
                </a:lnSpc>
              </a:pPr>
              <a:r>
                <a:rPr lang="en-US" sz="6600" dirty="0">
                  <a:latin typeface="Constantia" panose="02030602050306030303" pitchFamily="18" charset="0"/>
                </a:rPr>
                <a:t>Gracias </a:t>
              </a:r>
              <a:r>
                <a:rPr lang="en-US" sz="6600" dirty="0" err="1">
                  <a:latin typeface="Constantia" panose="02030602050306030303" pitchFamily="18" charset="0"/>
                </a:rPr>
                <a:t>por</a:t>
              </a:r>
              <a:r>
                <a:rPr lang="en-US" sz="6600" dirty="0">
                  <a:latin typeface="Constantia" panose="02030602050306030303" pitchFamily="18" charset="0"/>
                </a:rPr>
                <a:t> ser </a:t>
              </a:r>
              <a:r>
                <a:rPr lang="en-US" sz="6600" dirty="0" err="1">
                  <a:latin typeface="Constantia" panose="02030602050306030303" pitchFamily="18" charset="0"/>
                </a:rPr>
                <a:t>parte</a:t>
              </a:r>
              <a:r>
                <a:rPr lang="en-US" sz="6600" dirty="0">
                  <a:latin typeface="Constantia" panose="02030602050306030303" pitchFamily="18" charset="0"/>
                </a:rPr>
                <a:t> del</a:t>
              </a:r>
            </a:p>
            <a:p>
              <a:pPr algn="ctr">
                <a:lnSpc>
                  <a:spcPts val="8539"/>
                </a:lnSpc>
              </a:pPr>
              <a:r>
                <a:rPr lang="en-US" sz="66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Día Mundial de </a:t>
              </a:r>
              <a:r>
                <a:rPr lang="en-US" sz="6600" b="1" dirty="0" err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los</a:t>
              </a:r>
              <a:r>
                <a:rPr lang="en-US" sz="66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n-US" sz="6600" b="1" dirty="0" err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Defectos</a:t>
              </a:r>
              <a:r>
                <a:rPr lang="en-US" sz="66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</a:t>
              </a:r>
              <a:r>
                <a:rPr lang="en-US" sz="6600" b="1" dirty="0" err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Congénitos</a:t>
              </a:r>
              <a:r>
                <a:rPr lang="en-US" sz="66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2024</a:t>
              </a:r>
              <a:endParaRPr lang="en-US" sz="6600" b="1" dirty="0">
                <a:solidFill>
                  <a:schemeClr val="accent5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2798C8E2-9F3A-13FB-C859-29B9C9277556}"/>
                </a:ext>
              </a:extLst>
            </p:cNvPr>
            <p:cNvSpPr txBox="1"/>
            <p:nvPr/>
          </p:nvSpPr>
          <p:spPr>
            <a:xfrm>
              <a:off x="1530016" y="5767545"/>
              <a:ext cx="12573001" cy="895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>
                  <a:latin typeface="Montserrat Classic"/>
                </a:rPr>
                <a:t>Para </a:t>
              </a:r>
              <a:r>
                <a:rPr lang="es-ES" sz="2600" dirty="0">
                  <a:latin typeface="Montserrat Classic"/>
                </a:rPr>
                <a:t>más información, por favor contáctenos en</a:t>
              </a:r>
              <a:r>
                <a:rPr lang="en-US" sz="2600" dirty="0">
                  <a:latin typeface="Montserrat Classic"/>
                </a:rPr>
                <a:t>: 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dirty="0">
                  <a:latin typeface="Montserrat Classic"/>
                  <a:hlinkClick r:id="rId4"/>
                </a:rPr>
                <a:t>centre@icbdsr.org</a:t>
              </a:r>
              <a:r>
                <a:rPr lang="en-US" sz="2600" dirty="0">
                  <a:latin typeface="Montserrat Classic"/>
                </a:rPr>
                <a:t> y </a:t>
              </a:r>
              <a:r>
                <a:rPr lang="en-US" sz="2600" dirty="0">
                  <a:latin typeface="Montserrat Classic"/>
                  <a:hlinkClick r:id="rId5"/>
                </a:rPr>
                <a:t>worldbdday@gmail.com</a:t>
              </a:r>
              <a:r>
                <a:rPr lang="en-US" sz="2600" dirty="0">
                  <a:latin typeface="Montserrat Classic"/>
                </a:rPr>
                <a:t> 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BDF185E-936E-8292-3B72-8BDD6BC3E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5300" y="6766141"/>
            <a:ext cx="2171700" cy="12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00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s-ES" sz="5400" dirty="0">
                <a:solidFill>
                  <a:schemeClr val="accent5"/>
                </a:solidFill>
                <a:latin typeface="Constantia" panose="02030602050306030303" pitchFamily="18" charset="0"/>
              </a:rPr>
              <a:t>DMDC24 Kit de Herramientas Contenidos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81A277-FD74-661B-BAC4-7E0F1C070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0050" y="7905750"/>
            <a:ext cx="148209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PR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Proveemos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una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lista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de ideas y </a:t>
            </a:r>
            <a:r>
              <a:rPr lang="es-PR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actividades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que </a:t>
            </a:r>
            <a:r>
              <a:rPr lang="es-PR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pueden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ser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realizadas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por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individuos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o con sus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compañeros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 y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organizaciones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. Los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invitamos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a usar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estas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herramientas</a:t>
            </a:r>
            <a:r>
              <a:rPr lang="en-U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 para </a:t>
            </a:r>
            <a:r>
              <a:rPr lang="es-ES" sz="2400" i="1" dirty="0">
                <a:solidFill>
                  <a:srgbClr val="000000"/>
                </a:solidFill>
                <a:latin typeface="Gill Sans MT" panose="020B0502020104020203" pitchFamily="34" charset="0"/>
              </a:rPr>
              <a:t>diseñar contenido relevante que sea significativo para sus audiencias y comunidades</a:t>
            </a:r>
            <a:endParaRPr lang="en-US" sz="24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1885950"/>
            <a:ext cx="12683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000" dirty="0"/>
              <a:t>¿Por qué un Día Mundial de los Defectos Congénitos?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000" dirty="0"/>
              <a:t>DMDC Desafío de los 8 Segundos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DMDC 2024 #hashtags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PR" sz="4000" dirty="0"/>
              <a:t>Mensajes</a:t>
            </a:r>
            <a:r>
              <a:rPr lang="en-US" sz="4000" dirty="0"/>
              <a:t> Claves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PR" sz="4000" dirty="0"/>
              <a:t>Actividades</a:t>
            </a:r>
            <a:r>
              <a:rPr lang="en-US" sz="4000" dirty="0"/>
              <a:t> </a:t>
            </a:r>
            <a:r>
              <a:rPr lang="es-PR" sz="4000" dirty="0"/>
              <a:t>Sugeridas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PR" sz="4000" dirty="0"/>
              <a:t>Comparta</a:t>
            </a:r>
            <a:r>
              <a:rPr lang="en-US" sz="4000" dirty="0"/>
              <a:t> </a:t>
            </a:r>
            <a:r>
              <a:rPr lang="es-PR" sz="4000" dirty="0"/>
              <a:t>su</a:t>
            </a:r>
            <a:r>
              <a:rPr lang="en-US" sz="4000" dirty="0"/>
              <a:t> </a:t>
            </a:r>
            <a:r>
              <a:rPr lang="es-PR" sz="4000" dirty="0"/>
              <a:t>historia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DMDC 2024 </a:t>
            </a:r>
            <a:r>
              <a:rPr lang="es-PR" sz="4000" dirty="0"/>
              <a:t>Fechas</a:t>
            </a:r>
            <a:r>
              <a:rPr lang="en-US" sz="4000" dirty="0"/>
              <a:t> </a:t>
            </a:r>
            <a:r>
              <a:rPr lang="es-PR" sz="4000" dirty="0"/>
              <a:t>Importantes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PR" sz="4000" dirty="0"/>
              <a:t>Recursos</a:t>
            </a:r>
            <a:r>
              <a:rPr lang="en-US" sz="4000" dirty="0"/>
              <a:t> de DMDC 2024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DMDC Redes </a:t>
            </a:r>
            <a:r>
              <a:rPr lang="es-PR" sz="4000" dirty="0"/>
              <a:t>Sociales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4B2A04-91D0-61D8-C36A-7E7A131257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115086"/>
            <a:ext cx="126839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El Día Mundial de los Defectos Congénitos (DMDC) se celebró por primera vez el 3 de marzo de 2015 y cada año ayuda a unir a las personas y organizaciones para crear </a:t>
            </a:r>
            <a:r>
              <a:rPr lang="es-ES" sz="3600" dirty="0">
                <a:latin typeface="Gill Sans MT" panose="020B0502020104020203" pitchFamily="34" charset="0"/>
              </a:rPr>
              <a:t>conciencia</a:t>
            </a:r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y difundir los recursos sobre la prevención, el tratamiento y el cuidado de las personas con defectos congénitos.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E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DMDC tiene el objetivo de utilizar nuestra voz colectiva para crear conciencia sobre todos los defectos congénitos y mejorar la prevención, el cuidado y el tratamiento. Esta guía de herramientas del Día Mundial de los Defectos Congénitos 2024 ha sido desarrollado para ayudarle con sus actividades de concientización.</a:t>
            </a:r>
            <a:endParaRPr lang="en-US" sz="36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7622" y="581931"/>
            <a:ext cx="13885753" cy="1033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4400" dirty="0">
                <a:solidFill>
                  <a:schemeClr val="accent5"/>
                </a:solidFill>
                <a:latin typeface="Constantia" panose="02030602050306030303" pitchFamily="18" charset="0"/>
              </a:rPr>
              <a:t>¿Por </a:t>
            </a:r>
            <a:r>
              <a:rPr lang="es-PR" sz="4400" dirty="0">
                <a:solidFill>
                  <a:schemeClr val="accent5"/>
                </a:solidFill>
                <a:latin typeface="Constantia" panose="02030602050306030303" pitchFamily="18" charset="0"/>
              </a:rPr>
              <a:t>qué</a:t>
            </a:r>
            <a:r>
              <a:rPr lang="en-US" sz="4400" dirty="0">
                <a:solidFill>
                  <a:schemeClr val="accent5"/>
                </a:solidFill>
                <a:latin typeface="Constantia" panose="02030602050306030303" pitchFamily="18" charset="0"/>
              </a:rPr>
              <a:t> un </a:t>
            </a:r>
            <a:r>
              <a:rPr lang="es-ES" sz="4400" dirty="0">
                <a:solidFill>
                  <a:schemeClr val="accent5"/>
                </a:solidFill>
                <a:latin typeface="Constantia" panose="02030602050306030303" pitchFamily="18" charset="0"/>
              </a:rPr>
              <a:t>Día Mundial de los Defectos Congénitos</a:t>
            </a:r>
            <a:r>
              <a:rPr lang="en-US" sz="4400" dirty="0">
                <a:solidFill>
                  <a:schemeClr val="accent5"/>
                </a:solidFill>
                <a:latin typeface="Constantia" panose="02030602050306030303" pitchFamily="18" charset="0"/>
              </a:rPr>
              <a:t>?</a:t>
            </a:r>
            <a:endParaRPr lang="es-ES" sz="4400" dirty="0">
              <a:solidFill>
                <a:schemeClr val="accent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20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00" dirty="0">
                <a:solidFill>
                  <a:schemeClr val="accent5"/>
                </a:solidFill>
                <a:latin typeface="Constantia" panose="02030602050306030303" pitchFamily="18" charset="0"/>
              </a:rPr>
              <a:t>DMDC</a:t>
            </a:r>
            <a:r>
              <a:rPr lang="es-ES" sz="6000" dirty="0">
                <a:solidFill>
                  <a:schemeClr val="accent5"/>
                </a:solidFill>
                <a:latin typeface="Constantia" panose="02030602050306030303" pitchFamily="18" charset="0"/>
              </a:rPr>
              <a:t> Desafío de los 8 Segundos</a:t>
            </a:r>
            <a:endParaRPr lang="en-US" sz="6000" dirty="0">
              <a:solidFill>
                <a:schemeClr val="accent5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E4715-47B0-DA5C-3293-C3BBCB46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3145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867623" y="1885950"/>
            <a:ext cx="13885753" cy="686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Cada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año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cerca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de 8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millones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niños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nacen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con un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defecto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congénito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el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mundo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Tomemos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8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segundos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para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aumentar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 la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concientización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por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los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8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millones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niños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afectados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con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defectos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congénitos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Descargue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e </a:t>
            </a:r>
            <a:r>
              <a:rPr lang="es-PR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imprima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cartel del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Desafío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8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–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Inglés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|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Español</a:t>
            </a:r>
            <a:endParaRPr lang="en-US" sz="2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Configure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su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cámara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tome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cartel del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Desafío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8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y ¡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comience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a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grabar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!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Diga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su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nombre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y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país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origen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si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lo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desea</a:t>
            </a:r>
            <a:endParaRPr lang="en-US" sz="2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En 8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describa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un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hecho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que le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importe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sobre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ej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.¿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Qué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es un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? ¿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Cómo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afectan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la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vida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diaria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/ las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funciones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.? ¿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Cómo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le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impactó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este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?)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Cuando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se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completen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8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nombre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a </a:t>
            </a:r>
            <a:r>
              <a:rPr lang="es-PR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alguien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su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red social para que complete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Desafío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8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con un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que le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importe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. (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ej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.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familia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amigos,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compañeros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de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trabajo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personas que toman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decisiones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localmente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, influencers).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Una </a:t>
            </a:r>
            <a:r>
              <a:rPr lang="es-PR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vez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que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tenga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video,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súbalo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a Instagram Reels, Facebook,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yX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(Twitter), luego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etiquete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a @worldbdday (Instagram y X) / @WBDday (Facebook) y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utilice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#WorldBDday y #WBDD8SecChallenge. ¡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Difunda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la palabra y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feliz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grabación</a:t>
            </a:r>
            <a:r>
              <a:rPr lang="en-US" sz="2300" dirty="0">
                <a:latin typeface="Gill Sans MT" panose="020B0502020104020203" pitchFamily="34" charset="0"/>
                <a:ea typeface="Times New Roman" panose="02020603050405020304" pitchFamily="18" charset="0"/>
              </a:rPr>
              <a:t>! </a:t>
            </a:r>
          </a:p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i="1" dirty="0" err="1">
                <a:latin typeface="Gill Sans MT" panose="020B0502020104020203" pitchFamily="34" charset="0"/>
                <a:ea typeface="Calibri" panose="020F0502020204030204" pitchFamily="34" charset="0"/>
              </a:rPr>
              <a:t>Consejo</a:t>
            </a:r>
            <a:r>
              <a:rPr lang="en-US" sz="2300" i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:  ¡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los</a:t>
            </a:r>
            <a:r>
              <a:rPr lang="en-US" sz="2300" i="1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8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pasan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muy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rápido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!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Hágalo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breve y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agaz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.  ¡Si no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puede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completar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Desafío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de  </a:t>
            </a:r>
            <a:r>
              <a:rPr lang="en-US" sz="2300" i="1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los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8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segundos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,  no se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preocupe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! ¡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El principal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propósito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es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promover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la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concientización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conocimiento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sobre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defectos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congénitos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y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difundirlo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por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el</a:t>
            </a:r>
            <a:r>
              <a:rPr lang="en-US" sz="2300" i="1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mundo</a:t>
            </a:r>
            <a:r>
              <a:rPr lang="en-US" sz="2300" i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!</a:t>
            </a:r>
            <a:endParaRPr lang="en-US" sz="2300" i="1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8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00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s-ES" sz="5400" dirty="0">
                <a:solidFill>
                  <a:schemeClr val="accent5"/>
                </a:solidFill>
                <a:latin typeface="Constantia" panose="02030602050306030303" pitchFamily="18" charset="0"/>
              </a:rPr>
              <a:t>Cartel para el Desafío de los 8 Segundos</a:t>
            </a:r>
            <a:endParaRPr lang="en-US" sz="5400" dirty="0">
              <a:solidFill>
                <a:schemeClr val="accent5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E4715-47B0-DA5C-3293-C3BBCB46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700" y="163145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2C7A3-DC40-F8F2-BFD1-1DED04449743}"/>
              </a:ext>
            </a:extLst>
          </p:cNvPr>
          <p:cNvSpPr txBox="1"/>
          <p:nvPr/>
        </p:nvSpPr>
        <p:spPr>
          <a:xfrm>
            <a:off x="1468547" y="8089404"/>
            <a:ext cx="1268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¡</a:t>
            </a:r>
            <a:r>
              <a:rPr lang="es-P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Descargue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s-PR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el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cartel! –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Inglés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  <a:hlinkClick r:id="rId5"/>
              </a:rPr>
              <a:t>Español</a:t>
            </a: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43EFA-9330-7181-AA94-80E545EC90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6" t="2218" r="1514" b="2494"/>
          <a:stretch/>
        </p:blipFill>
        <p:spPr>
          <a:xfrm>
            <a:off x="4114798" y="2041030"/>
            <a:ext cx="7391401" cy="5638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28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DMDC 2024 #hashtags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F2316-753E-4AB2-14B8-9EBE60D78D32}"/>
              </a:ext>
            </a:extLst>
          </p:cNvPr>
          <p:cNvSpPr/>
          <p:nvPr/>
        </p:nvSpPr>
        <p:spPr>
          <a:xfrm>
            <a:off x="266700" y="1664658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Este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año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, DMDC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estará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utilizando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#TodaExperienciaImporta #ConocimientoSinEstigma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para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recordar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que </a:t>
            </a:r>
            <a:r>
              <a:rPr lang="es-PR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mientras</a:t>
            </a:r>
            <a:r>
              <a:rPr lang="en-US" sz="4000">
                <a:solidFill>
                  <a:srgbClr val="000000"/>
                </a:solidFill>
                <a:latin typeface="Gill Sans MT" panose="020B0502020104020203" pitchFamily="34" charset="0"/>
              </a:rPr>
              <a:t> un 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defecto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congénito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” es un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término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médico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eso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no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significa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que la persona sea  “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defectuosa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.” En </a:t>
            </a:r>
            <a:r>
              <a:rPr lang="es-PR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cambio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refiere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condición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salud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el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bebé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desarrolla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 antes del </a:t>
            </a:r>
            <a:r>
              <a:rPr lang="en-US" sz="4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nacimiento</a:t>
            </a:r>
            <a:r>
              <a:rPr lang="en-US" sz="4000" dirty="0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¡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Asegúrese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etiquetar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a @worldBDday (Instagram y X) / @WBDday (Facebook) e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incluya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#DiaMundialDefectosCongenitos #TodaExperienciaImporta #ConocimientoSinEstigma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su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descripción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!</a:t>
            </a:r>
            <a:endParaRPr lang="en-US" sz="40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980C6B-EF66-2558-940E-CAE6D1B2C28A}"/>
              </a:ext>
            </a:extLst>
          </p:cNvPr>
          <p:cNvSpPr/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0209" lvl="1" indent="-205105">
              <a:spcAft>
                <a:spcPts val="800"/>
              </a:spcAft>
              <a:buFont typeface="Arial"/>
              <a:buChar char="•"/>
            </a:pP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Más de 8 millones de niños nacen cada año alrededor del mundo con algún defecto congénito grave. Los defectos congénitos causan 1 de cada 5 muertes en la infancia y conducen a discapacidad a lo largo de la vida y retos para aquellos que sobreviven. Hoy, nos unimos con otras organizaciones para aumentar la concientización y el conocimiento sobre los defectos congénitos. Conozca más en: 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www.worldbirthdefectsday.org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#DiaMundialDefectosCongenitos 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#TodaExperienciaImporta #ConocimientoSinEstigma</a:t>
            </a:r>
          </a:p>
          <a:p>
            <a:pPr marL="410209" lvl="1" indent="-205105">
              <a:spcAft>
                <a:spcPts val="800"/>
              </a:spcAft>
              <a:buFont typeface="Arial"/>
              <a:buChar char="•"/>
            </a:pP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Muchos defectos congénitos pueden ser prevenidos y tratados.  Ayúdenos a aumentar el conocimiento y la concientización sobre la prevención de los defectos congénitos este el 3 de marzo para el Día Mundial de los Defectos Congénitos. Conozca más en: 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www.worldbirthdefectsday.org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#DiaMundialDefectosCongenitos 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#TodaExperienciaImporta #ConocimientoSinEstigma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52C48E32-F31F-ED45-77FD-B43016AA46CC}"/>
              </a:ext>
            </a:extLst>
          </p:cNvPr>
          <p:cNvSpPr txBox="1"/>
          <p:nvPr/>
        </p:nvSpPr>
        <p:spPr>
          <a:xfrm>
            <a:off x="400049" y="7749978"/>
            <a:ext cx="14820900" cy="1284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Por favor, adapte, use y comparta los mensajes de ejemplo a continuación y no olvide etiquetar</a:t>
            </a: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#DiaMundialDefectosCongenitos </a:t>
            </a:r>
            <a:r>
              <a:rPr lang="en-U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#TodaExperienciaImporta #ConocimientoSinEstigma</a:t>
            </a:r>
          </a:p>
          <a:p>
            <a:pPr algn="ctr">
              <a:lnSpc>
                <a:spcPts val="3359"/>
              </a:lnSpc>
            </a:pP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Mensajes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Claves</a:t>
            </a:r>
          </a:p>
        </p:txBody>
      </p:sp>
    </p:spTree>
    <p:extLst>
      <p:ext uri="{BB962C8B-B14F-4D97-AF65-F5344CB8AC3E}">
        <p14:creationId xmlns:p14="http://schemas.microsoft.com/office/powerpoint/2010/main" val="318165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182974-7BBA-30A5-9357-3BCC33090350}"/>
              </a:ext>
            </a:extLst>
          </p:cNvPr>
          <p:cNvSpPr/>
          <p:nvPr/>
        </p:nvSpPr>
        <p:spPr>
          <a:xfrm>
            <a:off x="266700" y="163145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563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0209" lvl="1" indent="-205105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es-ES" sz="2850" dirty="0">
                <a:solidFill>
                  <a:srgbClr val="000000"/>
                </a:solidFill>
                <a:latin typeface="Gill Sans MT" panose="020B0502020104020203" pitchFamily="34" charset="0"/>
              </a:rPr>
              <a:t>Los defectos congénitos son causados por una compleja mezcla de genes, comportamientos y medio ambiente.  Aunque no todos los defectos congénitos se pueden prevenir, usted puede aumentar sus probabilidades de tener un bebé sano tomando multivitaminas que contengan la vitamina de ácido fólico y adoptando comportamientos saludables antes de quedar embarazada. </a:t>
            </a:r>
            <a:r>
              <a:rPr lang="es-ES" sz="2600" dirty="0">
                <a:solidFill>
                  <a:srgbClr val="000000"/>
                </a:solidFill>
                <a:latin typeface="Gill Sans MT" panose="020B0502020104020203" pitchFamily="34" charset="0"/>
              </a:rPr>
              <a:t>#DiaMundialDefectosCongenitos #TodaExperienciaImporta #ConocimientoSinEstigma</a:t>
            </a:r>
          </a:p>
          <a:p>
            <a:pPr marL="410209" lvl="1" indent="-205105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es-ES" sz="2850" dirty="0">
                <a:solidFill>
                  <a:srgbClr val="000000"/>
                </a:solidFill>
                <a:latin typeface="Gill Sans MT" panose="020B0502020104020203" pitchFamily="34" charset="0"/>
              </a:rPr>
              <a:t>Hay miles de defectos congénitos diferentes, y alrededor del 70% de las causas son desconocidas. Los defectos congénitos comunes incluyen defectos cardíacos, labio leporino y paladar hendido, síndrome de Down y espina bífida.  Algunos defectos congénitos están en aumento por razones desconocidas, como la gastrosquisis. </a:t>
            </a:r>
            <a:r>
              <a:rPr lang="es-ES" sz="2600" dirty="0">
                <a:solidFill>
                  <a:srgbClr val="000000"/>
                </a:solidFill>
                <a:latin typeface="Gill Sans MT" panose="020B0502020104020203" pitchFamily="34" charset="0"/>
              </a:rPr>
              <a:t>#DiaMundialDefectosCongenitos #TodaExperienciaImporta #ConocimientoSinEstigma</a:t>
            </a:r>
          </a:p>
          <a:p>
            <a:pPr marL="410209" lvl="1" indent="-205105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endParaRPr lang="en-US" sz="285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0D4A40A-14E6-C0A3-4939-50BAD42CA07B}"/>
              </a:ext>
            </a:extLst>
          </p:cNvPr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Mensajes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Claves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B94863F-874F-9A3F-EFBE-A85E7DE6EA10}"/>
              </a:ext>
            </a:extLst>
          </p:cNvPr>
          <p:cNvSpPr txBox="1"/>
          <p:nvPr/>
        </p:nvSpPr>
        <p:spPr>
          <a:xfrm>
            <a:off x="400049" y="7749978"/>
            <a:ext cx="14820900" cy="1284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Por favor, adapte, use y comparta los mensajes de ejemplo a continuación y no olvide etiquetar</a:t>
            </a: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#</a:t>
            </a: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DiaMundialDefectosCongenitos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#TodaExperienciaImporta #ConocimientoSinEstigma</a:t>
            </a:r>
          </a:p>
          <a:p>
            <a:pPr algn="ctr">
              <a:lnSpc>
                <a:spcPts val="3359"/>
              </a:lnSpc>
            </a:pP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9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">
            <a:extLst>
              <a:ext uri="{FF2B5EF4-FFF2-40B4-BE49-F238E27FC236}">
                <a16:creationId xmlns:a16="http://schemas.microsoft.com/office/drawing/2014/main" id="{2972D27B-F64F-BC7B-A2B4-FECE5AFBD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" t="8181" r="1565" b="9776"/>
          <a:stretch/>
        </p:blipFill>
        <p:spPr>
          <a:xfrm>
            <a:off x="0" y="-19049"/>
            <a:ext cx="15621000" cy="882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182974-7BBA-30A5-9357-3BCC33090350}"/>
              </a:ext>
            </a:extLst>
          </p:cNvPr>
          <p:cNvSpPr/>
          <p:nvPr/>
        </p:nvSpPr>
        <p:spPr>
          <a:xfrm>
            <a:off x="266700" y="1612407"/>
            <a:ext cx="15087600" cy="71886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7EE57-DE3C-799D-560C-496D61C8C4CB}"/>
              </a:ext>
            </a:extLst>
          </p:cNvPr>
          <p:cNvSpPr txBox="1"/>
          <p:nvPr/>
        </p:nvSpPr>
        <p:spPr>
          <a:xfrm>
            <a:off x="1468547" y="2038350"/>
            <a:ext cx="12683905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0209" lvl="1" indent="-205105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Mientras que “defecto congénito” es un término médico, eso no significa que la persona sea defectuosa. En cambio, se refiere a una condición de salud  que desarrolla un bebé antes de nacer. Las personas con defectos congénitos no son defectuosas.  Acompáñenos este 3 de marzo a aumentar la concientización sobre defectos congénitos. Conozca más en:  </a:t>
            </a: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www.worldbirthdefectsday.org</a:t>
            </a: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410209" lvl="1" indent="-205105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Los defectos congénitos afectan al individuo, su familia, sus amigos y sus comunidades. Es por eso que #todaexperienciaimporta.  Acompáñenos este 3 de Marzo #díamundialdefectoscongenitos para levantar la voz en todo el planeta sobre la concientización en defectos congénitos  Conozca más en:  </a:t>
            </a: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  <a:hlinkClick r:id="rId4"/>
              </a:rPr>
              <a:t>www.worldbirthdefectsday.org</a:t>
            </a:r>
            <a:r>
              <a:rPr lang="es-ES" sz="32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en-US" sz="32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473C705-27D5-591A-A579-2F2EA062FB28}"/>
              </a:ext>
            </a:extLst>
          </p:cNvPr>
          <p:cNvSpPr txBox="1"/>
          <p:nvPr/>
        </p:nvSpPr>
        <p:spPr>
          <a:xfrm>
            <a:off x="1468548" y="649011"/>
            <a:ext cx="12683905" cy="104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600" dirty="0" err="1">
                <a:solidFill>
                  <a:schemeClr val="accent5"/>
                </a:solidFill>
                <a:latin typeface="Constantia" panose="02030602050306030303" pitchFamily="18" charset="0"/>
              </a:rPr>
              <a:t>Mensajes</a:t>
            </a:r>
            <a:r>
              <a:rPr lang="en-US" sz="6600" dirty="0">
                <a:solidFill>
                  <a:schemeClr val="accent5"/>
                </a:solidFill>
                <a:latin typeface="Constantia" panose="02030602050306030303" pitchFamily="18" charset="0"/>
              </a:rPr>
              <a:t> Claves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99F8C9B-0259-C94E-47E9-F36EC05F5E89}"/>
              </a:ext>
            </a:extLst>
          </p:cNvPr>
          <p:cNvSpPr txBox="1"/>
          <p:nvPr/>
        </p:nvSpPr>
        <p:spPr>
          <a:xfrm>
            <a:off x="400049" y="7749978"/>
            <a:ext cx="14820900" cy="1284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Por favor, adapte, use y comparta los mensajes de ejemplo a continuación y no olvide etiquetar</a:t>
            </a: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#</a:t>
            </a:r>
            <a:r>
              <a:rPr lang="es-E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DiaMundialDefectosCongenitos</a:t>
            </a:r>
            <a:r>
              <a:rPr lang="es-E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Gill Sans MT" panose="020B0502020104020203" pitchFamily="34" charset="0"/>
              </a:rPr>
              <a:t>#TodaExperienciaImporta #ConocimientoSinEstigma</a:t>
            </a:r>
          </a:p>
          <a:p>
            <a:pPr algn="ctr">
              <a:lnSpc>
                <a:spcPts val="3359"/>
              </a:lnSpc>
            </a:pPr>
            <a:endParaRPr lang="en-US" sz="28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9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10620</TotalTime>
  <Words>1558</Words>
  <Application>Microsoft Office PowerPoint</Application>
  <PresentationFormat>Custom</PresentationFormat>
  <Paragraphs>92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Montserrat Classic</vt:lpstr>
      <vt:lpstr>Calibri</vt:lpstr>
      <vt:lpstr>Gill Sans MT</vt:lpstr>
      <vt:lpstr>Constantia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WBDD23 Social Media Toolkit English</dc:title>
  <dc:creator>Mai, Cara (CDC/NCBDDD/DBDID)</dc:creator>
  <cp:lastModifiedBy>Nathan Yang</cp:lastModifiedBy>
  <cp:revision>71</cp:revision>
  <dcterms:created xsi:type="dcterms:W3CDTF">2006-08-16T00:00:00Z</dcterms:created>
  <dcterms:modified xsi:type="dcterms:W3CDTF">2024-02-13T22:50:38Z</dcterms:modified>
  <dc:identifier>DAFSIMOIJqM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2024-01-10T19:57:02Z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55a7557b-aad5-4507-a577-cfb4a6646f3a</vt:lpwstr>
  </property>
  <property fmtid="{D5CDD505-2E9C-101B-9397-08002B2CF9AE}" pid="8" name="MSIP_Label_7b94a7b8-f06c-4dfe-bdcc-9b548fd58c31_ContentBits">
    <vt:lpwstr>0</vt:lpwstr>
  </property>
</Properties>
</file>