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9" r:id="rId3"/>
    <p:sldId id="269" r:id="rId4"/>
    <p:sldId id="270" r:id="rId5"/>
    <p:sldId id="271" r:id="rId6"/>
    <p:sldId id="272" r:id="rId7"/>
    <p:sldId id="278" r:id="rId8"/>
    <p:sldId id="282" r:id="rId9"/>
    <p:sldId id="273" r:id="rId10"/>
    <p:sldId id="274" r:id="rId11"/>
    <p:sldId id="276" r:id="rId12"/>
    <p:sldId id="277" r:id="rId13"/>
    <p:sldId id="268" r:id="rId14"/>
  </p:sldIdLst>
  <p:sldSz cx="15621000" cy="8801100"/>
  <p:notesSz cx="6858000" cy="9144000"/>
  <p:embeddedFontLst>
    <p:embeddedFont>
      <p:font typeface="Constantia" panose="02030602050306030303" pitchFamily="18" charset="0"/>
      <p:regular r:id="rId16"/>
      <p:bold r:id="rId17"/>
      <p:italic r:id="rId18"/>
      <p:boldItalic r:id="rId19"/>
    </p:embeddedFont>
    <p:embeddedFont>
      <p:font typeface="Gill Sans MT" panose="020B0502020104020203" pitchFamily="34" charset="0"/>
      <p:regular r:id="rId20"/>
      <p:bold r:id="rId21"/>
      <p:italic r:id="rId22"/>
      <p:boldItalic r:id="rId23"/>
    </p:embeddedFont>
    <p:embeddedFont>
      <p:font typeface="Montserrat Classic" panose="020B0604020202020204" charset="0"/>
      <p:regular r:id="rId24"/>
    </p:embeddedFont>
    <p:embeddedFont>
      <p:font typeface="Source Sans Pro Light" panose="020B0403030403020204" pitchFamily="34" charset="0"/>
      <p:regular r:id="rId25"/>
      <p:italic r:id="rId26"/>
    </p:embeddedFont>
    <p:embeddedFont>
      <p:font typeface="Tw Cen MT" panose="020B0602020104020603"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FA995"/>
    <a:srgbClr val="9DB966"/>
    <a:srgbClr val="ADC17B"/>
    <a:srgbClr val="B9EDFF"/>
    <a:srgbClr val="41658C"/>
    <a:srgbClr val="6D96A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FD9FC1-FB19-CA10-0443-FB7D6B13BC21}" v="7" dt="2026-02-09T17:19:00.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5" autoAdjust="0"/>
    <p:restoredTop sz="77442" autoAdjust="0"/>
  </p:normalViewPr>
  <p:slideViewPr>
    <p:cSldViewPr>
      <p:cViewPr varScale="1">
        <p:scale>
          <a:sx n="67" d="100"/>
          <a:sy n="67" d="100"/>
        </p:scale>
        <p:origin x="8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5795F-8450-4D80-8EF8-E97E7F345B8F}" type="datetimeFigureOut">
              <a:rPr lang="en-US" smtClean="0"/>
              <a:t>2/17/2026</a:t>
            </a:fld>
            <a:endParaRPr lang="en-US"/>
          </a:p>
        </p:txBody>
      </p:sp>
      <p:sp>
        <p:nvSpPr>
          <p:cNvPr id="4" name="Slide Image Placeholder 3"/>
          <p:cNvSpPr>
            <a:spLocks noGrp="1" noRot="1" noChangeAspect="1"/>
          </p:cNvSpPr>
          <p:nvPr>
            <p:ph type="sldImg" idx="2"/>
          </p:nvPr>
        </p:nvSpPr>
        <p:spPr>
          <a:xfrm>
            <a:off x="690563" y="1143000"/>
            <a:ext cx="54768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35651-9995-4B97-B01E-F7DA4C65C6D6}" type="slidenum">
              <a:rPr lang="en-US" smtClean="0"/>
              <a:t>‹#›</a:t>
            </a:fld>
            <a:endParaRPr lang="en-US"/>
          </a:p>
        </p:txBody>
      </p:sp>
    </p:spTree>
    <p:extLst>
      <p:ext uri="{BB962C8B-B14F-4D97-AF65-F5344CB8AC3E}">
        <p14:creationId xmlns:p14="http://schemas.microsoft.com/office/powerpoint/2010/main" val="2443718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ncbddd/birthdefects/features/birth-defects-awarenes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2026 WBDD (#WorldBDDay) theme is “</a:t>
            </a:r>
            <a:r>
              <a:rPr lang="en-US" dirty="0">
                <a:hlinkClick r:id="rId3"/>
              </a:rPr>
              <a:t>Every Journey Matters</a:t>
            </a:r>
            <a:r>
              <a:rPr lang="en-US" dirty="0"/>
              <a:t>.” Birth defects affect individuals, family, friends, and communities. That’s why #EveryJourneyMatters.</a:t>
            </a:r>
          </a:p>
          <a:p>
            <a:r>
              <a:rPr lang="en-US" dirty="0"/>
              <a:t>While “birth defect” is a medical term, it doesn’t mean that an individual is “defective.” Instead, it refers to health conditions that develop in a baby before birth that affects the structure or function of their body. Join us on March 3rd for #WorldBDDay to raise one voice across the globe for birth defect awareness.</a:t>
            </a:r>
          </a:p>
          <a:p>
            <a:endParaRPr lang="en-US" dirty="0"/>
          </a:p>
        </p:txBody>
      </p:sp>
      <p:sp>
        <p:nvSpPr>
          <p:cNvPr id="4" name="Slide Number Placeholder 3"/>
          <p:cNvSpPr>
            <a:spLocks noGrp="1"/>
          </p:cNvSpPr>
          <p:nvPr>
            <p:ph type="sldNum" sz="quarter" idx="5"/>
          </p:nvPr>
        </p:nvSpPr>
        <p:spPr/>
        <p:txBody>
          <a:bodyPr/>
          <a:lstStyle/>
          <a:p>
            <a:fld id="{71E35651-9995-4B97-B01E-F7DA4C65C6D6}" type="slidenum">
              <a:rPr lang="en-US" smtClean="0"/>
              <a:t>5</a:t>
            </a:fld>
            <a:endParaRPr lang="en-US"/>
          </a:p>
        </p:txBody>
      </p:sp>
    </p:spTree>
    <p:extLst>
      <p:ext uri="{BB962C8B-B14F-4D97-AF65-F5344CB8AC3E}">
        <p14:creationId xmlns:p14="http://schemas.microsoft.com/office/powerpoint/2010/main" val="214025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E35651-9995-4B97-B01E-F7DA4C65C6D6}" type="slidenum">
              <a:rPr lang="en-US" smtClean="0"/>
              <a:t>11</a:t>
            </a:fld>
            <a:endParaRPr lang="en-US"/>
          </a:p>
        </p:txBody>
      </p:sp>
    </p:spTree>
    <p:extLst>
      <p:ext uri="{BB962C8B-B14F-4D97-AF65-F5344CB8AC3E}">
        <p14:creationId xmlns:p14="http://schemas.microsoft.com/office/powerpoint/2010/main" val="3738596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E35651-9995-4B97-B01E-F7DA4C65C6D6}" type="slidenum">
              <a:rPr lang="en-US" smtClean="0"/>
              <a:t>13</a:t>
            </a:fld>
            <a:endParaRPr lang="en-US"/>
          </a:p>
        </p:txBody>
      </p:sp>
    </p:spTree>
    <p:extLst>
      <p:ext uri="{BB962C8B-B14F-4D97-AF65-F5344CB8AC3E}">
        <p14:creationId xmlns:p14="http://schemas.microsoft.com/office/powerpoint/2010/main" val="2938072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accent5"/>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mailto:worldbdday@gmail.com" TargetMode="External"/><Relationship Id="rId5" Type="http://schemas.openxmlformats.org/officeDocument/2006/relationships/hyperlink" Target="mailto:centre@icbdsr.org" TargetMode="External"/><Relationship Id="rId4" Type="http://schemas.openxmlformats.org/officeDocument/2006/relationships/hyperlink" Target="https://www.worldbirthdefectsday.org/category/engagement/storie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worldbirthdefectsday.org/wp-content/uploads/2024/02/WBDD-Resource-Guide-2024_Spanish.docx" TargetMode="External"/><Relationship Id="rId3" Type="http://schemas.openxmlformats.org/officeDocument/2006/relationships/image" Target="../media/image3.png"/><Relationship Id="rId7" Type="http://schemas.openxmlformats.org/officeDocument/2006/relationships/hyperlink" Target="https://www.worldbirthdefectsday.org/wp-content/uploads/2024/02/WBDD-Resource-Guide-2024_English.docx"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worldbirthdefectsday.org/wp-content/uploads/2022/01/WBDD-LOGO-SPANISH-768x432.png" TargetMode="External"/><Relationship Id="rId5" Type="http://schemas.openxmlformats.org/officeDocument/2006/relationships/hyperlink" Target="https://www.worldbirthdefectsday.org/wp-content/uploads/2017/12/05-WBDDLOGO.jpg" TargetMode="External"/><Relationship Id="rId10" Type="http://schemas.openxmlformats.org/officeDocument/2006/relationships/hyperlink" Target="https://www.worldbirthdefectsday.org/" TargetMode="External"/><Relationship Id="rId4" Type="http://schemas.microsoft.com/office/2007/relationships/hdphoto" Target="../media/hdphoto1.wdp"/><Relationship Id="rId9" Type="http://schemas.openxmlformats.org/officeDocument/2006/relationships/hyperlink" Target="https://www.worldbirthdefectsday.org/every-journey-matters-2024/"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mailto:worldbdday@gmail.com" TargetMode="External"/><Relationship Id="rId4" Type="http://schemas.openxmlformats.org/officeDocument/2006/relationships/hyperlink" Target="mailto:centre@icbdsr.org"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www.worldbirthdefectsday.org/"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www.marchofdimes.org/complications/down-syndrome.aspx"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192.168.10.54/?p=21092" TargetMode="External"/><Relationship Id="rId5" Type="http://schemas.openxmlformats.org/officeDocument/2006/relationships/hyperlink" Target="http://www.marchofdimes.org/complications/congenital-heart-defects.aspx" TargetMode="External"/><Relationship Id="rId4" Type="http://schemas.openxmlformats.org/officeDocument/2006/relationships/hyperlink" Target="http://www.marchofdimes.org/pregnancy/genes-and-health-conditions.aspx"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www.worldbirthdefectsday.org/"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picture containing person, indoor, bed&#10;&#10;Description automatically generated">
            <a:extLst>
              <a:ext uri="{FF2B5EF4-FFF2-40B4-BE49-F238E27FC236}">
                <a16:creationId xmlns:a16="http://schemas.microsoft.com/office/drawing/2014/main" id="{3DFFB286-A006-64C0-FE90-F1720DA2BA03}"/>
              </a:ext>
            </a:extLst>
          </p:cNvPr>
          <p:cNvPicPr>
            <a:picLocks noGrp="1" noRot="1" noChangeAspect="1" noMove="1" noResize="1" noEditPoints="1" noAdjustHandles="1" noChangeArrowheads="1" noChangeShapeType="1" noCrop="1"/>
          </p:cNvPicPr>
          <p:nvPr/>
        </p:nvPicPr>
        <p:blipFill rotWithShape="1">
          <a:blip r:embed="rId2" cstate="screen">
            <a:alphaModFix amt="60000"/>
            <a:extLst>
              <a:ext uri="{28A0092B-C50C-407E-A947-70E740481C1C}">
                <a14:useLocalDpi xmlns:a14="http://schemas.microsoft.com/office/drawing/2010/main"/>
              </a:ext>
            </a:extLst>
          </a:blip>
          <a:srcRect/>
          <a:stretch/>
        </p:blipFill>
        <p:spPr>
          <a:xfrm>
            <a:off x="0" y="0"/>
            <a:ext cx="15621000" cy="8801100"/>
          </a:xfrm>
          <a:prstGeom prst="rect">
            <a:avLst/>
          </a:prstGeom>
        </p:spPr>
      </p:pic>
      <p:sp>
        <p:nvSpPr>
          <p:cNvPr id="31" name="Rectangle 30">
            <a:extLst>
              <a:ext uri="{FF2B5EF4-FFF2-40B4-BE49-F238E27FC236}">
                <a16:creationId xmlns:a16="http://schemas.microsoft.com/office/drawing/2014/main" id="{4ECAAB10-8C55-8CD0-D936-989BC20E33E2}"/>
              </a:ext>
            </a:extLst>
          </p:cNvPr>
          <p:cNvSpPr/>
          <p:nvPr/>
        </p:nvSpPr>
        <p:spPr>
          <a:xfrm>
            <a:off x="1524000" y="761235"/>
            <a:ext cx="12573000" cy="7226378"/>
          </a:xfrm>
          <a:prstGeom prst="rect">
            <a:avLst/>
          </a:prstGeom>
          <a:solidFill>
            <a:srgbClr val="FFFFFF">
              <a:alpha val="50000"/>
            </a:srgb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5" name="Group 34">
            <a:extLst>
              <a:ext uri="{FF2B5EF4-FFF2-40B4-BE49-F238E27FC236}">
                <a16:creationId xmlns:a16="http://schemas.microsoft.com/office/drawing/2014/main" id="{788AF82B-A8AB-9536-0569-4000D9399EE3}"/>
              </a:ext>
            </a:extLst>
          </p:cNvPr>
          <p:cNvGrpSpPr/>
          <p:nvPr/>
        </p:nvGrpSpPr>
        <p:grpSpPr>
          <a:xfrm>
            <a:off x="2362200" y="1670681"/>
            <a:ext cx="10896600" cy="5104849"/>
            <a:chOff x="2362200" y="1581742"/>
            <a:chExt cx="10896600" cy="5104849"/>
          </a:xfrm>
        </p:grpSpPr>
        <p:sp>
          <p:nvSpPr>
            <p:cNvPr id="28" name="TextBox 27">
              <a:extLst>
                <a:ext uri="{FF2B5EF4-FFF2-40B4-BE49-F238E27FC236}">
                  <a16:creationId xmlns:a16="http://schemas.microsoft.com/office/drawing/2014/main" id="{0796CE46-566F-7479-4D21-1E3A2FEE021B}"/>
                </a:ext>
              </a:extLst>
            </p:cNvPr>
            <p:cNvSpPr txBox="1"/>
            <p:nvPr/>
          </p:nvSpPr>
          <p:spPr>
            <a:xfrm>
              <a:off x="4055473" y="1581742"/>
              <a:ext cx="7510054" cy="769441"/>
            </a:xfrm>
            <a:prstGeom prst="rect">
              <a:avLst/>
            </a:prstGeom>
            <a:noFill/>
          </p:spPr>
          <p:txBody>
            <a:bodyPr wrap="square" rtlCol="0">
              <a:spAutoFit/>
            </a:bodyPr>
            <a:lstStyle/>
            <a:p>
              <a:pPr algn="ctr"/>
              <a:r>
                <a:rPr lang="en-US" sz="4400" dirty="0">
                  <a:latin typeface="Tw Cen MT" panose="020B0602020104020603" pitchFamily="34" charset="0"/>
                </a:rPr>
                <a:t>Sunday, March 3</a:t>
              </a:r>
              <a:r>
                <a:rPr lang="en-US" sz="4400" baseline="30000" dirty="0">
                  <a:latin typeface="Tw Cen MT" panose="020B0602020104020603" pitchFamily="34" charset="0"/>
                </a:rPr>
                <a:t>rd </a:t>
              </a:r>
              <a:r>
                <a:rPr lang="en-US" sz="4400" dirty="0">
                  <a:latin typeface="Tw Cen MT" panose="020B0602020104020603" pitchFamily="34" charset="0"/>
                </a:rPr>
                <a:t>is:</a:t>
              </a:r>
            </a:p>
          </p:txBody>
        </p:sp>
        <p:sp>
          <p:nvSpPr>
            <p:cNvPr id="27" name="TextBox 26">
              <a:extLst>
                <a:ext uri="{FF2B5EF4-FFF2-40B4-BE49-F238E27FC236}">
                  <a16:creationId xmlns:a16="http://schemas.microsoft.com/office/drawing/2014/main" id="{B2CABEE1-B0D2-E211-8B47-1F59FF4679CF}"/>
                </a:ext>
              </a:extLst>
            </p:cNvPr>
            <p:cNvSpPr txBox="1"/>
            <p:nvPr/>
          </p:nvSpPr>
          <p:spPr>
            <a:xfrm>
              <a:off x="2362200" y="5670928"/>
              <a:ext cx="10896600" cy="1015663"/>
            </a:xfrm>
            <a:prstGeom prst="rect">
              <a:avLst/>
            </a:prstGeom>
            <a:noFill/>
          </p:spPr>
          <p:txBody>
            <a:bodyPr wrap="square" rtlCol="0">
              <a:spAutoFit/>
            </a:bodyPr>
            <a:lstStyle/>
            <a:p>
              <a:pPr algn="ctr"/>
              <a:r>
                <a:rPr lang="en-US" sz="6000" i="1" dirty="0">
                  <a:latin typeface="Tw Cen MT" panose="020B0602020104020603" pitchFamily="34" charset="0"/>
                </a:rPr>
                <a:t>2026 WBDD</a:t>
              </a:r>
              <a:r>
                <a:rPr lang="en-US" sz="6000" i="1" dirty="0"/>
                <a:t> Social Media Toolkit</a:t>
              </a:r>
            </a:p>
          </p:txBody>
        </p:sp>
        <p:sp>
          <p:nvSpPr>
            <p:cNvPr id="26" name="TextBox 25">
              <a:extLst>
                <a:ext uri="{FF2B5EF4-FFF2-40B4-BE49-F238E27FC236}">
                  <a16:creationId xmlns:a16="http://schemas.microsoft.com/office/drawing/2014/main" id="{BF57170C-F29E-1FFA-6C1D-2646F064B342}"/>
                </a:ext>
              </a:extLst>
            </p:cNvPr>
            <p:cNvSpPr txBox="1"/>
            <p:nvPr/>
          </p:nvSpPr>
          <p:spPr>
            <a:xfrm>
              <a:off x="3543300" y="2385921"/>
              <a:ext cx="8839200" cy="3046988"/>
            </a:xfrm>
            <a:prstGeom prst="rect">
              <a:avLst/>
            </a:prstGeom>
            <a:noFill/>
          </p:spPr>
          <p:txBody>
            <a:bodyPr wrap="square" rtlCol="0">
              <a:spAutoFit/>
            </a:bodyPr>
            <a:lstStyle/>
            <a:p>
              <a:pPr algn="ctr"/>
              <a:r>
                <a:rPr lang="en-US" sz="9600" b="1" dirty="0">
                  <a:solidFill>
                    <a:schemeClr val="accent5"/>
                  </a:solidFill>
                  <a:effectLst>
                    <a:outerShdw blurRad="38100" dist="38100" dir="2700000" algn="tl">
                      <a:srgbClr val="000000">
                        <a:alpha val="43137"/>
                      </a:srgbClr>
                    </a:outerShdw>
                  </a:effectLst>
                  <a:latin typeface="Constantia" panose="02030602050306030303" pitchFamily="18" charset="0"/>
                </a:rPr>
                <a:t>World Birth Defects Day</a:t>
              </a:r>
            </a:p>
          </p:txBody>
        </p:sp>
      </p:grpSp>
      <p:pic>
        <p:nvPicPr>
          <p:cNvPr id="33" name="Picture 32" descr="Logo&#10;&#10;Description automatically generated">
            <a:extLst>
              <a:ext uri="{FF2B5EF4-FFF2-40B4-BE49-F238E27FC236}">
                <a16:creationId xmlns:a16="http://schemas.microsoft.com/office/drawing/2014/main" id="{1DD0495E-5EC1-A984-6E34-44825EB2DA87}"/>
              </a:ext>
            </a:extLst>
          </p:cNvPr>
          <p:cNvPicPr>
            <a:picLocks noChangeAspect="1"/>
          </p:cNvPicPr>
          <p:nvPr/>
        </p:nvPicPr>
        <p:blipFill>
          <a:blip r:embed="rId3" cstate="screen">
            <a:alphaModFix amt="85000"/>
            <a:extLst>
              <a:ext uri="{28A0092B-C50C-407E-A947-70E740481C1C}">
                <a14:useLocalDpi xmlns:a14="http://schemas.microsoft.com/office/drawing/2010/main"/>
              </a:ext>
            </a:extLst>
          </a:blip>
          <a:stretch>
            <a:fillRect/>
          </a:stretch>
        </p:blipFill>
        <p:spPr>
          <a:xfrm>
            <a:off x="12153900" y="6794580"/>
            <a:ext cx="1828800" cy="11111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2" name="Rectangle 1">
            <a:extLst>
              <a:ext uri="{FF2B5EF4-FFF2-40B4-BE49-F238E27FC236}">
                <a16:creationId xmlns:a16="http://schemas.microsoft.com/office/drawing/2014/main" id="{9F70E98E-AC21-DF95-B2FF-C300FAD59C20}"/>
              </a:ext>
            </a:extLst>
          </p:cNvPr>
          <p:cNvSpPr>
            <a:spLocks noGrp="1" noRot="1" noMove="1" noResize="1" noEditPoints="1" noAdjustHandles="1" noChangeArrowheads="1" noChangeShapeType="1"/>
          </p:cNvSpPr>
          <p:nvPr/>
        </p:nvSpPr>
        <p:spPr>
          <a:xfrm>
            <a:off x="266700" y="1612407"/>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2038350"/>
            <a:ext cx="12683905" cy="4960717"/>
          </a:xfrm>
          <a:prstGeom prst="rect">
            <a:avLst/>
          </a:prstGeom>
          <a:noFill/>
        </p:spPr>
        <p:txBody>
          <a:bodyPr wrap="square" rtlCol="0">
            <a:spAutoFit/>
          </a:bodyPr>
          <a:lstStyle/>
          <a:p>
            <a:pPr algn="ctr">
              <a:lnSpc>
                <a:spcPts val="4759"/>
              </a:lnSpc>
              <a:spcBef>
                <a:spcPct val="0"/>
              </a:spcBef>
            </a:pPr>
            <a:r>
              <a:rPr lang="en-US" sz="3200" dirty="0">
                <a:solidFill>
                  <a:srgbClr val="000000"/>
                </a:solidFill>
                <a:latin typeface="Gill Sans MT" panose="020B0502020104020203" pitchFamily="34" charset="0"/>
              </a:rPr>
              <a:t>Birth defects can occur in any family. Help us create a more inclusive and comfortable world for those with birth defects. Share a post, photo, or video documenting your experience to help support others around the worldwide. You can view stories at:</a:t>
            </a:r>
          </a:p>
          <a:p>
            <a:pPr algn="ctr">
              <a:lnSpc>
                <a:spcPts val="4759"/>
              </a:lnSpc>
              <a:spcBef>
                <a:spcPct val="0"/>
              </a:spcBef>
            </a:pPr>
            <a:r>
              <a:rPr lang="en-US" sz="3200" dirty="0">
                <a:solidFill>
                  <a:srgbClr val="000000"/>
                </a:solidFill>
                <a:latin typeface="Gill Sans MT" panose="020B0502020104020203" pitchFamily="34" charset="0"/>
                <a:hlinkClick r:id="rId4"/>
              </a:rPr>
              <a:t>https://www.worldbirthdefectsday.org/category/engagement/stories/</a:t>
            </a:r>
            <a:r>
              <a:rPr lang="en-US" sz="3200" dirty="0">
                <a:solidFill>
                  <a:srgbClr val="000000"/>
                </a:solidFill>
                <a:latin typeface="Gill Sans MT" panose="020B0502020104020203" pitchFamily="34" charset="0"/>
              </a:rPr>
              <a:t> </a:t>
            </a:r>
          </a:p>
          <a:p>
            <a:pPr algn="ctr">
              <a:lnSpc>
                <a:spcPts val="4759"/>
              </a:lnSpc>
              <a:spcBef>
                <a:spcPct val="0"/>
              </a:spcBef>
            </a:pPr>
            <a:endParaRPr lang="en-US" sz="3200" dirty="0">
              <a:solidFill>
                <a:srgbClr val="000000"/>
              </a:solidFill>
              <a:latin typeface="Gill Sans MT" panose="020B0502020104020203" pitchFamily="34" charset="0"/>
            </a:endParaRPr>
          </a:p>
          <a:p>
            <a:pPr algn="ctr">
              <a:lnSpc>
                <a:spcPts val="4759"/>
              </a:lnSpc>
              <a:spcBef>
                <a:spcPct val="0"/>
              </a:spcBef>
            </a:pPr>
            <a:r>
              <a:rPr lang="en-US" sz="3200" dirty="0">
                <a:solidFill>
                  <a:srgbClr val="000000"/>
                </a:solidFill>
                <a:latin typeface="Gill Sans MT" panose="020B0502020104020203" pitchFamily="34" charset="0"/>
              </a:rPr>
              <a:t>Please email your story to </a:t>
            </a:r>
            <a:r>
              <a:rPr lang="en-US" sz="3200" dirty="0">
                <a:solidFill>
                  <a:srgbClr val="000000"/>
                </a:solidFill>
                <a:latin typeface="Gill Sans MT" panose="020B0502020104020203" pitchFamily="34" charset="0"/>
                <a:hlinkClick r:id="rId5"/>
              </a:rPr>
              <a:t>centre@icbdsr.org</a:t>
            </a:r>
            <a:r>
              <a:rPr lang="en-US" sz="3200" dirty="0">
                <a:solidFill>
                  <a:srgbClr val="000000"/>
                </a:solidFill>
                <a:latin typeface="Gill Sans MT" panose="020B0502020104020203" pitchFamily="34" charset="0"/>
              </a:rPr>
              <a:t> and </a:t>
            </a:r>
            <a:r>
              <a:rPr lang="en-US" sz="3200" dirty="0">
                <a:solidFill>
                  <a:srgbClr val="000000"/>
                </a:solidFill>
                <a:latin typeface="Gill Sans MT" panose="020B0502020104020203" pitchFamily="34" charset="0"/>
                <a:hlinkClick r:id="rId6"/>
              </a:rPr>
              <a:t>worldbdday@gmail.com</a:t>
            </a:r>
            <a:r>
              <a:rPr lang="en-US" sz="3200" dirty="0">
                <a:solidFill>
                  <a:srgbClr val="000000"/>
                </a:solidFill>
                <a:latin typeface="Gill Sans MT" panose="020B0502020104020203" pitchFamily="34" charset="0"/>
              </a:rPr>
              <a:t> </a:t>
            </a:r>
          </a:p>
          <a:p>
            <a:pPr algn="ctr">
              <a:lnSpc>
                <a:spcPts val="4759"/>
              </a:lnSpc>
              <a:spcBef>
                <a:spcPct val="0"/>
              </a:spcBef>
            </a:pPr>
            <a:endParaRPr lang="en-US" sz="3200" dirty="0">
              <a:solidFill>
                <a:srgbClr val="000000"/>
              </a:solidFill>
              <a:latin typeface="Gill Sans MT" panose="020B0502020104020203" pitchFamily="34" charset="0"/>
            </a:endParaRPr>
          </a:p>
        </p:txBody>
      </p:sp>
      <p:sp>
        <p:nvSpPr>
          <p:cNvPr id="10" name="TextBox 10"/>
          <p:cNvSpPr txBox="1"/>
          <p:nvPr/>
        </p:nvSpPr>
        <p:spPr>
          <a:xfrm>
            <a:off x="1468548" y="649011"/>
            <a:ext cx="12683905" cy="1040991"/>
          </a:xfrm>
          <a:prstGeom prst="rect">
            <a:avLst/>
          </a:prstGeom>
        </p:spPr>
        <p:txBody>
          <a:bodyPr wrap="square" lIns="0" tIns="0" rIns="0" bIns="0" rtlCol="0" anchor="t">
            <a:spAutoFit/>
          </a:bodyPr>
          <a:lstStyle/>
          <a:p>
            <a:pPr algn="ctr">
              <a:lnSpc>
                <a:spcPts val="8539"/>
              </a:lnSpc>
            </a:pPr>
            <a:r>
              <a:rPr lang="en-US" sz="6600" dirty="0">
                <a:solidFill>
                  <a:schemeClr val="accent5"/>
                </a:solidFill>
                <a:latin typeface="Constantia" panose="02030602050306030303" pitchFamily="18" charset="0"/>
              </a:rPr>
              <a:t>Share your Story</a:t>
            </a:r>
          </a:p>
        </p:txBody>
      </p:sp>
    </p:spTree>
    <p:extLst>
      <p:ext uri="{BB962C8B-B14F-4D97-AF65-F5344CB8AC3E}">
        <p14:creationId xmlns:p14="http://schemas.microsoft.com/office/powerpoint/2010/main" val="309445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3" cstate="screen">
            <a:alphaModFix amt="35000"/>
            <a:extLst>
              <a:ext uri="{BEBA8EAE-BF5A-486C-A8C5-ECC9F3942E4B}">
                <a14:imgProps xmlns:a14="http://schemas.microsoft.com/office/drawing/2010/main">
                  <a14:imgLayer r:embed="rId4">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10" name="TextBox 10"/>
          <p:cNvSpPr txBox="1"/>
          <p:nvPr/>
        </p:nvSpPr>
        <p:spPr>
          <a:xfrm>
            <a:off x="1468548" y="649011"/>
            <a:ext cx="12683905" cy="1040991"/>
          </a:xfrm>
          <a:prstGeom prst="rect">
            <a:avLst/>
          </a:prstGeom>
        </p:spPr>
        <p:txBody>
          <a:bodyPr wrap="square" lIns="0" tIns="0" rIns="0" bIns="0" rtlCol="0" anchor="t">
            <a:spAutoFit/>
          </a:bodyPr>
          <a:lstStyle/>
          <a:p>
            <a:pPr algn="ctr">
              <a:lnSpc>
                <a:spcPts val="8539"/>
              </a:lnSpc>
            </a:pPr>
            <a:r>
              <a:rPr lang="en-US" sz="6600" dirty="0">
                <a:solidFill>
                  <a:schemeClr val="accent5"/>
                </a:solidFill>
                <a:latin typeface="Constantia" panose="02030602050306030303" pitchFamily="18" charset="0"/>
              </a:rPr>
              <a:t>WBDD26 Resources</a:t>
            </a:r>
          </a:p>
        </p:txBody>
      </p:sp>
      <p:sp>
        <p:nvSpPr>
          <p:cNvPr id="2" name="Rectangle 1">
            <a:extLst>
              <a:ext uri="{FF2B5EF4-FFF2-40B4-BE49-F238E27FC236}">
                <a16:creationId xmlns:a16="http://schemas.microsoft.com/office/drawing/2014/main" id="{9E806F06-478C-A4AF-3548-6506BB2445EA}"/>
              </a:ext>
            </a:extLst>
          </p:cNvPr>
          <p:cNvSpPr/>
          <p:nvPr/>
        </p:nvSpPr>
        <p:spPr>
          <a:xfrm>
            <a:off x="266700" y="1664659"/>
            <a:ext cx="15087600" cy="677449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2038350"/>
            <a:ext cx="12683905" cy="3318665"/>
          </a:xfrm>
          <a:prstGeom prst="rect">
            <a:avLst/>
          </a:prstGeom>
          <a:noFill/>
        </p:spPr>
        <p:txBody>
          <a:bodyPr wrap="square" rtlCol="0">
            <a:spAutoFit/>
          </a:bodyPr>
          <a:lstStyle/>
          <a:p>
            <a:pPr algn="ctr">
              <a:lnSpc>
                <a:spcPct val="150000"/>
              </a:lnSpc>
            </a:pPr>
            <a:r>
              <a:rPr lang="en-US" sz="3600" dirty="0">
                <a:solidFill>
                  <a:srgbClr val="000000"/>
                </a:solidFill>
                <a:latin typeface="Gill Sans MT" panose="020B0502020104020203" pitchFamily="34" charset="0"/>
              </a:rPr>
              <a:t>World Birth Defects Day Logo - </a:t>
            </a:r>
            <a:r>
              <a:rPr lang="en-US" sz="3600" u="sng" dirty="0">
                <a:latin typeface="Gill Sans MT" panose="020B0502020104020203" pitchFamily="34" charset="0"/>
                <a:hlinkClick r:id="rId5"/>
              </a:rPr>
              <a:t>English</a:t>
            </a:r>
            <a:r>
              <a:rPr lang="en-US" sz="3600" dirty="0">
                <a:latin typeface="Gill Sans MT" panose="020B0502020104020203" pitchFamily="34" charset="0"/>
              </a:rPr>
              <a:t>/</a:t>
            </a:r>
            <a:r>
              <a:rPr lang="en-US" sz="3600" u="sng" dirty="0">
                <a:latin typeface="Gill Sans MT" panose="020B0502020104020203" pitchFamily="34" charset="0"/>
                <a:hlinkClick r:id="rId6"/>
              </a:rPr>
              <a:t>Spanish</a:t>
            </a:r>
            <a:endParaRPr lang="en-US" sz="3600" u="sng" dirty="0">
              <a:latin typeface="Gill Sans MT" panose="020B0502020104020203" pitchFamily="34" charset="0"/>
            </a:endParaRPr>
          </a:p>
          <a:p>
            <a:pPr algn="ctr">
              <a:lnSpc>
                <a:spcPct val="150000"/>
              </a:lnSpc>
            </a:pPr>
            <a:r>
              <a:rPr lang="en-US" sz="3600" dirty="0">
                <a:solidFill>
                  <a:srgbClr val="000000"/>
                </a:solidFill>
                <a:latin typeface="Gill Sans MT" panose="020B0502020104020203" pitchFamily="34" charset="0"/>
              </a:rPr>
              <a:t>WBDD26 Resource Guide - </a:t>
            </a:r>
            <a:r>
              <a:rPr lang="en-US" sz="3600" u="sng" dirty="0">
                <a:solidFill>
                  <a:srgbClr val="FF0000"/>
                </a:solidFill>
                <a:latin typeface="Gill Sans MT" panose="020B0502020104020203" pitchFamily="34" charset="0"/>
                <a:hlinkClick r:id="rId7">
                  <a:extLst>
                    <a:ext uri="{A12FA001-AC4F-418D-AE19-62706E023703}">
                      <ahyp:hlinkClr xmlns:ahyp="http://schemas.microsoft.com/office/drawing/2018/hyperlinkcolor" val="tx"/>
                    </a:ext>
                  </a:extLst>
                </a:hlinkClick>
              </a:rPr>
              <a:t>English</a:t>
            </a:r>
            <a:r>
              <a:rPr lang="en-US" sz="3600" dirty="0">
                <a:solidFill>
                  <a:srgbClr val="FF0000"/>
                </a:solidFill>
                <a:latin typeface="Gill Sans MT" panose="020B0502020104020203" pitchFamily="34" charset="0"/>
              </a:rPr>
              <a:t>/</a:t>
            </a:r>
            <a:r>
              <a:rPr lang="en-US" sz="3600" u="sng" dirty="0">
                <a:solidFill>
                  <a:srgbClr val="FF0000"/>
                </a:solidFill>
                <a:latin typeface="Gill Sans MT" panose="020B0502020104020203" pitchFamily="34" charset="0"/>
                <a:hlinkClick r:id="rId8">
                  <a:extLst>
                    <a:ext uri="{A12FA001-AC4F-418D-AE19-62706E023703}">
                      <ahyp:hlinkClr xmlns:ahyp="http://schemas.microsoft.com/office/drawing/2018/hyperlinkcolor" val="tx"/>
                    </a:ext>
                  </a:extLst>
                </a:hlinkClick>
              </a:rPr>
              <a:t>Spanish</a:t>
            </a:r>
            <a:endParaRPr lang="en-US" sz="3600" u="sng" dirty="0">
              <a:solidFill>
                <a:srgbClr val="FF0000"/>
              </a:solidFill>
              <a:latin typeface="Gill Sans MT" panose="020B0502020104020203" pitchFamily="34" charset="0"/>
            </a:endParaRPr>
          </a:p>
          <a:p>
            <a:pPr algn="ctr">
              <a:lnSpc>
                <a:spcPct val="150000"/>
              </a:lnSpc>
            </a:pPr>
            <a:r>
              <a:rPr lang="en-US" sz="3600" dirty="0">
                <a:solidFill>
                  <a:srgbClr val="000000"/>
                </a:solidFill>
                <a:latin typeface="Gill Sans MT" panose="020B0502020104020203" pitchFamily="34" charset="0"/>
              </a:rPr>
              <a:t>WBDD Personal Challenge Instructions – </a:t>
            </a:r>
            <a:r>
              <a:rPr lang="en-US" sz="3600" u="sng" dirty="0">
                <a:solidFill>
                  <a:srgbClr val="FF0000"/>
                </a:solidFill>
                <a:latin typeface="Gill Sans MT" panose="020B0502020104020203" pitchFamily="34" charset="0"/>
                <a:hlinkClick r:id="rId9">
                  <a:extLst>
                    <a:ext uri="{A12FA001-AC4F-418D-AE19-62706E023703}">
                      <ahyp:hlinkClr xmlns:ahyp="http://schemas.microsoft.com/office/drawing/2018/hyperlinkcolor" val="tx"/>
                    </a:ext>
                  </a:extLst>
                </a:hlinkClick>
              </a:rPr>
              <a:t>English/Spanish</a:t>
            </a:r>
            <a:endParaRPr lang="en-US" sz="3600" u="sng" dirty="0">
              <a:solidFill>
                <a:srgbClr val="FF0000"/>
              </a:solidFill>
              <a:latin typeface="Gill Sans MT" panose="020B0502020104020203" pitchFamily="34" charset="0"/>
            </a:endParaRPr>
          </a:p>
          <a:p>
            <a:pPr algn="ctr">
              <a:lnSpc>
                <a:spcPct val="150000"/>
              </a:lnSpc>
            </a:pPr>
            <a:endParaRPr lang="en-US" sz="3600" dirty="0">
              <a:solidFill>
                <a:srgbClr val="000000"/>
              </a:solidFill>
              <a:latin typeface="Gill Sans MT" panose="020B0502020104020203" pitchFamily="34" charset="0"/>
            </a:endParaRPr>
          </a:p>
        </p:txBody>
      </p:sp>
      <p:sp>
        <p:nvSpPr>
          <p:cNvPr id="4" name="TextBox 3">
            <a:extLst>
              <a:ext uri="{FF2B5EF4-FFF2-40B4-BE49-F238E27FC236}">
                <a16:creationId xmlns:a16="http://schemas.microsoft.com/office/drawing/2014/main" id="{C126258F-2060-1B8F-BD28-D69B41D514A6}"/>
              </a:ext>
            </a:extLst>
          </p:cNvPr>
          <p:cNvSpPr txBox="1"/>
          <p:nvPr/>
        </p:nvSpPr>
        <p:spPr>
          <a:xfrm>
            <a:off x="5181599" y="5925284"/>
            <a:ext cx="5257800" cy="461665"/>
          </a:xfrm>
          <a:prstGeom prst="rect">
            <a:avLst/>
          </a:prstGeom>
          <a:noFill/>
        </p:spPr>
        <p:txBody>
          <a:bodyPr wrap="square">
            <a:spAutoFit/>
          </a:bodyPr>
          <a:lstStyle/>
          <a:p>
            <a:r>
              <a:rPr lang="en-US" sz="2400" dirty="0">
                <a:hlinkClick r:id="rId10"/>
              </a:rPr>
              <a:t>https://www.worldbirthdefectsday.org/</a:t>
            </a:r>
            <a:endParaRPr lang="en-US" sz="2400" dirty="0"/>
          </a:p>
        </p:txBody>
      </p:sp>
    </p:spTree>
    <p:extLst>
      <p:ext uri="{BB962C8B-B14F-4D97-AF65-F5344CB8AC3E}">
        <p14:creationId xmlns:p14="http://schemas.microsoft.com/office/powerpoint/2010/main" val="855207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10" name="TextBox 10"/>
          <p:cNvSpPr txBox="1"/>
          <p:nvPr/>
        </p:nvSpPr>
        <p:spPr>
          <a:xfrm>
            <a:off x="1468548" y="649011"/>
            <a:ext cx="12683905" cy="1040991"/>
          </a:xfrm>
          <a:prstGeom prst="rect">
            <a:avLst/>
          </a:prstGeom>
        </p:spPr>
        <p:txBody>
          <a:bodyPr wrap="square" lIns="0" tIns="0" rIns="0" bIns="0" rtlCol="0" anchor="t">
            <a:spAutoFit/>
          </a:bodyPr>
          <a:lstStyle/>
          <a:p>
            <a:pPr algn="ctr">
              <a:lnSpc>
                <a:spcPts val="8539"/>
              </a:lnSpc>
            </a:pPr>
            <a:r>
              <a:rPr lang="en-US" sz="6600" dirty="0">
                <a:solidFill>
                  <a:schemeClr val="accent5"/>
                </a:solidFill>
                <a:latin typeface="Constantia" panose="02030602050306030303" pitchFamily="18" charset="0"/>
              </a:rPr>
              <a:t>WBDD Social Media</a:t>
            </a:r>
          </a:p>
        </p:txBody>
      </p:sp>
      <p:sp>
        <p:nvSpPr>
          <p:cNvPr id="12" name="Rectangle 11">
            <a:extLst>
              <a:ext uri="{FF2B5EF4-FFF2-40B4-BE49-F238E27FC236}">
                <a16:creationId xmlns:a16="http://schemas.microsoft.com/office/drawing/2014/main" id="{F113F447-7C39-AD88-2DD7-EC7F71063284}"/>
              </a:ext>
            </a:extLst>
          </p:cNvPr>
          <p:cNvSpPr/>
          <p:nvPr/>
        </p:nvSpPr>
        <p:spPr>
          <a:xfrm>
            <a:off x="266700" y="1612407"/>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2038350"/>
            <a:ext cx="12683905" cy="1015663"/>
          </a:xfrm>
          <a:prstGeom prst="rect">
            <a:avLst/>
          </a:prstGeom>
          <a:noFill/>
        </p:spPr>
        <p:txBody>
          <a:bodyPr wrap="square" rtlCol="0">
            <a:spAutoFit/>
          </a:bodyPr>
          <a:lstStyle/>
          <a:p>
            <a:pPr algn="ctr">
              <a:lnSpc>
                <a:spcPts val="3640"/>
              </a:lnSpc>
            </a:pPr>
            <a:r>
              <a:rPr lang="en-US" sz="3200" dirty="0">
                <a:solidFill>
                  <a:srgbClr val="000000"/>
                </a:solidFill>
                <a:latin typeface="Gill Sans MT" panose="020B0502020104020203" pitchFamily="34" charset="0"/>
              </a:rPr>
              <a:t>To engage with the WBDD26 campaign, remember to follow all of our socials! We will publish messages, key events and our partnership activities.</a:t>
            </a:r>
          </a:p>
        </p:txBody>
      </p:sp>
      <p:sp>
        <p:nvSpPr>
          <p:cNvPr id="2" name="TextBox 1">
            <a:extLst>
              <a:ext uri="{FF2B5EF4-FFF2-40B4-BE49-F238E27FC236}">
                <a16:creationId xmlns:a16="http://schemas.microsoft.com/office/drawing/2014/main" id="{FD64F20B-CEC9-F3DF-24F6-436081C867B1}"/>
              </a:ext>
            </a:extLst>
          </p:cNvPr>
          <p:cNvSpPr txBox="1"/>
          <p:nvPr/>
        </p:nvSpPr>
        <p:spPr>
          <a:xfrm>
            <a:off x="1468547" y="3409950"/>
            <a:ext cx="6341953" cy="707886"/>
          </a:xfrm>
          <a:prstGeom prst="rect">
            <a:avLst/>
          </a:prstGeom>
          <a:noFill/>
        </p:spPr>
        <p:txBody>
          <a:bodyPr wrap="square" rtlCol="0">
            <a:spAutoFit/>
          </a:bodyPr>
          <a:lstStyle/>
          <a:p>
            <a:pPr algn="ctr"/>
            <a:r>
              <a:rPr lang="en-US" sz="4000" b="1" dirty="0">
                <a:latin typeface="Gill Sans MT" panose="020B0502020104020203" pitchFamily="34" charset="0"/>
              </a:rPr>
              <a:t>Social Channels:</a:t>
            </a:r>
          </a:p>
        </p:txBody>
      </p:sp>
      <p:sp>
        <p:nvSpPr>
          <p:cNvPr id="3" name="TextBox 2">
            <a:extLst>
              <a:ext uri="{FF2B5EF4-FFF2-40B4-BE49-F238E27FC236}">
                <a16:creationId xmlns:a16="http://schemas.microsoft.com/office/drawing/2014/main" id="{9168FD95-F796-58B5-9AC4-7C77AE855051}"/>
              </a:ext>
            </a:extLst>
          </p:cNvPr>
          <p:cNvSpPr txBox="1"/>
          <p:nvPr/>
        </p:nvSpPr>
        <p:spPr>
          <a:xfrm>
            <a:off x="7810499" y="3410426"/>
            <a:ext cx="6341953" cy="707886"/>
          </a:xfrm>
          <a:prstGeom prst="rect">
            <a:avLst/>
          </a:prstGeom>
          <a:noFill/>
        </p:spPr>
        <p:txBody>
          <a:bodyPr wrap="square" rtlCol="0">
            <a:spAutoFit/>
          </a:bodyPr>
          <a:lstStyle/>
          <a:p>
            <a:pPr algn="ctr"/>
            <a:r>
              <a:rPr lang="en-US" sz="4000" b="1" dirty="0">
                <a:latin typeface="Gill Sans MT" panose="020B0502020104020203" pitchFamily="34" charset="0"/>
              </a:rPr>
              <a:t>Hashtags:</a:t>
            </a:r>
          </a:p>
        </p:txBody>
      </p:sp>
      <p:pic>
        <p:nvPicPr>
          <p:cNvPr id="4" name="Picture 3" descr="Shape&#10;&#10;Description automatically generated with low confidence">
            <a:extLst>
              <a:ext uri="{FF2B5EF4-FFF2-40B4-BE49-F238E27FC236}">
                <a16:creationId xmlns:a16="http://schemas.microsoft.com/office/drawing/2014/main" id="{73B7951E-86CF-CD6A-13D8-57064FEEDF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5348" y="7008398"/>
            <a:ext cx="987625" cy="987625"/>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6BA40E03-04D7-3166-46FA-361C642FD7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35348" y="4385511"/>
            <a:ext cx="990600" cy="990600"/>
          </a:xfrm>
          <a:prstGeom prst="rect">
            <a:avLst/>
          </a:prstGeom>
        </p:spPr>
      </p:pic>
      <p:pic>
        <p:nvPicPr>
          <p:cNvPr id="6" name="Graphic 5">
            <a:extLst>
              <a:ext uri="{FF2B5EF4-FFF2-40B4-BE49-F238E27FC236}">
                <a16:creationId xmlns:a16="http://schemas.microsoft.com/office/drawing/2014/main" id="{95E264EC-3A90-C2AC-5EF2-E9937B3AC27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35348" y="5698442"/>
            <a:ext cx="987625" cy="987625"/>
          </a:xfrm>
          <a:prstGeom prst="rect">
            <a:avLst/>
          </a:prstGeom>
        </p:spPr>
      </p:pic>
      <p:sp>
        <p:nvSpPr>
          <p:cNvPr id="7" name="TextBox 6">
            <a:extLst>
              <a:ext uri="{FF2B5EF4-FFF2-40B4-BE49-F238E27FC236}">
                <a16:creationId xmlns:a16="http://schemas.microsoft.com/office/drawing/2014/main" id="{654271FF-E92A-20A3-3098-A5BBCF59886D}"/>
              </a:ext>
            </a:extLst>
          </p:cNvPr>
          <p:cNvSpPr txBox="1"/>
          <p:nvPr/>
        </p:nvSpPr>
        <p:spPr>
          <a:xfrm>
            <a:off x="3764921" y="4526868"/>
            <a:ext cx="3435979" cy="707886"/>
          </a:xfrm>
          <a:prstGeom prst="rect">
            <a:avLst/>
          </a:prstGeom>
          <a:noFill/>
        </p:spPr>
        <p:txBody>
          <a:bodyPr wrap="square" rtlCol="0">
            <a:spAutoFit/>
          </a:bodyPr>
          <a:lstStyle/>
          <a:p>
            <a:r>
              <a:rPr lang="en-US" sz="4000" i="1" dirty="0">
                <a:latin typeface="Gill Sans MT" panose="020B0502020104020203" pitchFamily="34" charset="0"/>
              </a:rPr>
              <a:t>@worldBDday</a:t>
            </a:r>
          </a:p>
        </p:txBody>
      </p:sp>
      <p:sp>
        <p:nvSpPr>
          <p:cNvPr id="8" name="TextBox 7">
            <a:extLst>
              <a:ext uri="{FF2B5EF4-FFF2-40B4-BE49-F238E27FC236}">
                <a16:creationId xmlns:a16="http://schemas.microsoft.com/office/drawing/2014/main" id="{C32E4F2A-CA13-FA89-51FA-7FEB2DD9B789}"/>
              </a:ext>
            </a:extLst>
          </p:cNvPr>
          <p:cNvSpPr txBox="1"/>
          <p:nvPr/>
        </p:nvSpPr>
        <p:spPr>
          <a:xfrm>
            <a:off x="3764921" y="5838311"/>
            <a:ext cx="3435979" cy="707886"/>
          </a:xfrm>
          <a:prstGeom prst="rect">
            <a:avLst/>
          </a:prstGeom>
          <a:noFill/>
        </p:spPr>
        <p:txBody>
          <a:bodyPr wrap="square" rtlCol="0">
            <a:spAutoFit/>
          </a:bodyPr>
          <a:lstStyle/>
          <a:p>
            <a:r>
              <a:rPr lang="en-US" sz="4000" i="1" dirty="0">
                <a:latin typeface="Gill Sans MT" panose="020B0502020104020203" pitchFamily="34" charset="0"/>
              </a:rPr>
              <a:t>@WBDday</a:t>
            </a:r>
          </a:p>
        </p:txBody>
      </p:sp>
      <p:sp>
        <p:nvSpPr>
          <p:cNvPr id="9" name="TextBox 8">
            <a:extLst>
              <a:ext uri="{FF2B5EF4-FFF2-40B4-BE49-F238E27FC236}">
                <a16:creationId xmlns:a16="http://schemas.microsoft.com/office/drawing/2014/main" id="{0D918AD8-3E73-B612-DC15-A2085141F982}"/>
              </a:ext>
            </a:extLst>
          </p:cNvPr>
          <p:cNvSpPr txBox="1"/>
          <p:nvPr/>
        </p:nvSpPr>
        <p:spPr>
          <a:xfrm>
            <a:off x="3764921" y="7067550"/>
            <a:ext cx="3435979" cy="707886"/>
          </a:xfrm>
          <a:prstGeom prst="rect">
            <a:avLst/>
          </a:prstGeom>
          <a:noFill/>
        </p:spPr>
        <p:txBody>
          <a:bodyPr wrap="square" rtlCol="0">
            <a:spAutoFit/>
          </a:bodyPr>
          <a:lstStyle/>
          <a:p>
            <a:r>
              <a:rPr lang="en-US" sz="4000" i="1" dirty="0">
                <a:latin typeface="Gill Sans MT" panose="020B0502020104020203" pitchFamily="34" charset="0"/>
              </a:rPr>
              <a:t>@worldBDday</a:t>
            </a:r>
          </a:p>
        </p:txBody>
      </p:sp>
      <p:sp>
        <p:nvSpPr>
          <p:cNvPr id="11" name="TextBox 10">
            <a:extLst>
              <a:ext uri="{FF2B5EF4-FFF2-40B4-BE49-F238E27FC236}">
                <a16:creationId xmlns:a16="http://schemas.microsoft.com/office/drawing/2014/main" id="{793AFD26-A5F1-0FEF-1473-9F4B9A5D5741}"/>
              </a:ext>
            </a:extLst>
          </p:cNvPr>
          <p:cNvSpPr txBox="1"/>
          <p:nvPr/>
        </p:nvSpPr>
        <p:spPr>
          <a:xfrm>
            <a:off x="9040073" y="4304790"/>
            <a:ext cx="6314227" cy="3677160"/>
          </a:xfrm>
          <a:prstGeom prst="rect">
            <a:avLst/>
          </a:prstGeom>
          <a:noFill/>
        </p:spPr>
        <p:txBody>
          <a:bodyPr wrap="square" rtlCol="0">
            <a:spAutoFit/>
          </a:bodyPr>
          <a:lstStyle/>
          <a:p>
            <a:pPr>
              <a:lnSpc>
                <a:spcPct val="150000"/>
              </a:lnSpc>
            </a:pPr>
            <a:r>
              <a:rPr lang="en-US" sz="4000" dirty="0">
                <a:latin typeface="Gill Sans MT" panose="020B0502020104020203" pitchFamily="34" charset="0"/>
              </a:rPr>
              <a:t>#WorldBDday</a:t>
            </a:r>
          </a:p>
          <a:p>
            <a:pPr>
              <a:lnSpc>
                <a:spcPct val="150000"/>
              </a:lnSpc>
            </a:pPr>
            <a:r>
              <a:rPr lang="en-US" sz="4000" dirty="0">
                <a:latin typeface="Gill Sans MT" panose="020B0502020104020203" pitchFamily="34" charset="0"/>
              </a:rPr>
              <a:t>#EveryJourneyMatters</a:t>
            </a:r>
          </a:p>
          <a:p>
            <a:pPr>
              <a:lnSpc>
                <a:spcPct val="150000"/>
              </a:lnSpc>
            </a:pPr>
            <a:r>
              <a:rPr lang="en-US" sz="4000" dirty="0">
                <a:latin typeface="Gill Sans MT" panose="020B0502020104020203" pitchFamily="34" charset="0"/>
              </a:rPr>
              <a:t>#AwarenessWithoutStigma</a:t>
            </a:r>
          </a:p>
          <a:p>
            <a:pPr>
              <a:lnSpc>
                <a:spcPct val="150000"/>
              </a:lnSpc>
            </a:pPr>
            <a:endParaRPr lang="en-US" sz="4000" dirty="0">
              <a:latin typeface="Gill Sans MT" panose="020B0502020104020203" pitchFamily="34" charset="0"/>
            </a:endParaRPr>
          </a:p>
        </p:txBody>
      </p:sp>
    </p:spTree>
    <p:extLst>
      <p:ext uri="{BB962C8B-B14F-4D97-AF65-F5344CB8AC3E}">
        <p14:creationId xmlns:p14="http://schemas.microsoft.com/office/powerpoint/2010/main" val="22112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picture containing person, indoor, bed&#10;&#10;Description automatically generated">
            <a:extLst>
              <a:ext uri="{FF2B5EF4-FFF2-40B4-BE49-F238E27FC236}">
                <a16:creationId xmlns:a16="http://schemas.microsoft.com/office/drawing/2014/main" id="{3DFFB286-A006-64C0-FE90-F1720DA2BA03}"/>
              </a:ext>
            </a:extLst>
          </p:cNvPr>
          <p:cNvPicPr>
            <a:picLocks noGrp="1" noRot="1" noChangeAspect="1" noMove="1" noResize="1" noEditPoints="1" noAdjustHandles="1" noChangeArrowheads="1" noChangeShapeType="1" noCrop="1"/>
          </p:cNvPicPr>
          <p:nvPr/>
        </p:nvPicPr>
        <p:blipFill rotWithShape="1">
          <a:blip r:embed="rId3" cstate="screen">
            <a:alphaModFix amt="60000"/>
            <a:extLst>
              <a:ext uri="{28A0092B-C50C-407E-A947-70E740481C1C}">
                <a14:useLocalDpi xmlns:a14="http://schemas.microsoft.com/office/drawing/2010/main"/>
              </a:ext>
            </a:extLst>
          </a:blip>
          <a:srcRect/>
          <a:stretch/>
        </p:blipFill>
        <p:spPr>
          <a:xfrm>
            <a:off x="0" y="0"/>
            <a:ext cx="15621000" cy="8801100"/>
          </a:xfrm>
          <a:prstGeom prst="rect">
            <a:avLst/>
          </a:prstGeom>
        </p:spPr>
      </p:pic>
      <p:sp>
        <p:nvSpPr>
          <p:cNvPr id="6" name="Rectangle 5">
            <a:extLst>
              <a:ext uri="{FF2B5EF4-FFF2-40B4-BE49-F238E27FC236}">
                <a16:creationId xmlns:a16="http://schemas.microsoft.com/office/drawing/2014/main" id="{84CD6A24-8E76-FAF0-E2D7-A725EB6045F8}"/>
              </a:ext>
            </a:extLst>
          </p:cNvPr>
          <p:cNvSpPr/>
          <p:nvPr/>
        </p:nvSpPr>
        <p:spPr>
          <a:xfrm>
            <a:off x="1524000" y="787361"/>
            <a:ext cx="12573000" cy="7226378"/>
          </a:xfrm>
          <a:prstGeom prst="rect">
            <a:avLst/>
          </a:prstGeom>
          <a:solidFill>
            <a:srgbClr val="FFFFFF">
              <a:alpha val="50000"/>
            </a:srgb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 name="Group 4">
            <a:extLst>
              <a:ext uri="{FF2B5EF4-FFF2-40B4-BE49-F238E27FC236}">
                <a16:creationId xmlns:a16="http://schemas.microsoft.com/office/drawing/2014/main" id="{D45F6241-FA81-4C26-A976-1DBCB4F16024}"/>
              </a:ext>
            </a:extLst>
          </p:cNvPr>
          <p:cNvGrpSpPr/>
          <p:nvPr/>
        </p:nvGrpSpPr>
        <p:grpSpPr>
          <a:xfrm>
            <a:off x="1530016" y="2117242"/>
            <a:ext cx="12573001" cy="4586740"/>
            <a:chOff x="1530016" y="2076790"/>
            <a:chExt cx="12573001" cy="4586740"/>
          </a:xfrm>
        </p:grpSpPr>
        <p:sp>
          <p:nvSpPr>
            <p:cNvPr id="2" name="TextBox 7">
              <a:extLst>
                <a:ext uri="{FF2B5EF4-FFF2-40B4-BE49-F238E27FC236}">
                  <a16:creationId xmlns:a16="http://schemas.microsoft.com/office/drawing/2014/main" id="{67D33E28-4C83-F845-3EA9-63B4BA02096C}"/>
                </a:ext>
              </a:extLst>
            </p:cNvPr>
            <p:cNvSpPr txBox="1"/>
            <p:nvPr/>
          </p:nvSpPr>
          <p:spPr>
            <a:xfrm>
              <a:off x="2722839" y="2076790"/>
              <a:ext cx="10175321" cy="3270126"/>
            </a:xfrm>
            <a:prstGeom prst="rect">
              <a:avLst/>
            </a:prstGeom>
            <a:effectLst>
              <a:outerShdw blurRad="50800" dist="38100" dir="2700000" algn="tl" rotWithShape="0">
                <a:prstClr val="black">
                  <a:alpha val="40000"/>
                </a:prstClr>
              </a:outerShdw>
            </a:effectLst>
          </p:spPr>
          <p:txBody>
            <a:bodyPr wrap="square" lIns="0" tIns="0" rIns="0" bIns="0" rtlCol="0" anchor="t">
              <a:spAutoFit/>
            </a:bodyPr>
            <a:lstStyle/>
            <a:p>
              <a:pPr algn="ctr">
                <a:lnSpc>
                  <a:spcPts val="8539"/>
                </a:lnSpc>
              </a:pPr>
              <a:r>
                <a:rPr lang="en-US" sz="6600" dirty="0">
                  <a:latin typeface="Constantia" panose="02030602050306030303" pitchFamily="18" charset="0"/>
                </a:rPr>
                <a:t>Thank you for being part of </a:t>
              </a:r>
            </a:p>
            <a:p>
              <a:pPr algn="ctr">
                <a:lnSpc>
                  <a:spcPts val="8539"/>
                </a:lnSpc>
              </a:pPr>
              <a:r>
                <a:rPr lang="en-US" sz="8000" b="1" dirty="0">
                  <a:solidFill>
                    <a:schemeClr val="accent5"/>
                  </a:solidFill>
                  <a:latin typeface="Constantia" panose="02030602050306030303" pitchFamily="18" charset="0"/>
                </a:rPr>
                <a:t>World Birth Defects </a:t>
              </a:r>
              <a:r>
                <a:rPr lang="en-US" sz="8000" b="1">
                  <a:solidFill>
                    <a:schemeClr val="accent5"/>
                  </a:solidFill>
                  <a:latin typeface="Constantia" panose="02030602050306030303" pitchFamily="18" charset="0"/>
                </a:rPr>
                <a:t>Day 2026</a:t>
              </a:r>
              <a:endParaRPr lang="en-US" sz="8000" b="1" dirty="0">
                <a:solidFill>
                  <a:schemeClr val="accent5"/>
                </a:solidFill>
                <a:latin typeface="Constantia" panose="02030602050306030303" pitchFamily="18" charset="0"/>
              </a:endParaRPr>
            </a:p>
          </p:txBody>
        </p:sp>
        <p:sp>
          <p:nvSpPr>
            <p:cNvPr id="3" name="TextBox 8">
              <a:extLst>
                <a:ext uri="{FF2B5EF4-FFF2-40B4-BE49-F238E27FC236}">
                  <a16:creationId xmlns:a16="http://schemas.microsoft.com/office/drawing/2014/main" id="{2798C8E2-9F3A-13FB-C859-29B9C9277556}"/>
                </a:ext>
              </a:extLst>
            </p:cNvPr>
            <p:cNvSpPr txBox="1"/>
            <p:nvPr/>
          </p:nvSpPr>
          <p:spPr>
            <a:xfrm>
              <a:off x="1530016" y="5767545"/>
              <a:ext cx="12573001" cy="895985"/>
            </a:xfrm>
            <a:prstGeom prst="rect">
              <a:avLst/>
            </a:prstGeom>
          </p:spPr>
          <p:txBody>
            <a:bodyPr wrap="square" lIns="0" tIns="0" rIns="0" bIns="0" rtlCol="0" anchor="t">
              <a:spAutoFit/>
            </a:bodyPr>
            <a:lstStyle/>
            <a:p>
              <a:pPr algn="ctr">
                <a:lnSpc>
                  <a:spcPts val="3640"/>
                </a:lnSpc>
              </a:pPr>
              <a:r>
                <a:rPr lang="en-US" sz="2600" dirty="0">
                  <a:latin typeface="Montserrat Classic"/>
                </a:rPr>
                <a:t>For more information, please contact us at: </a:t>
              </a:r>
            </a:p>
            <a:p>
              <a:pPr algn="ctr">
                <a:lnSpc>
                  <a:spcPts val="3640"/>
                </a:lnSpc>
              </a:pPr>
              <a:r>
                <a:rPr lang="en-US" sz="2600" dirty="0">
                  <a:latin typeface="Montserrat Classic"/>
                  <a:hlinkClick r:id="rId4"/>
                </a:rPr>
                <a:t>centre@icbdsr.org</a:t>
              </a:r>
              <a:r>
                <a:rPr lang="en-US" sz="2600" dirty="0">
                  <a:latin typeface="Montserrat Classic"/>
                </a:rPr>
                <a:t> and </a:t>
              </a:r>
              <a:r>
                <a:rPr lang="en-US" sz="2600" dirty="0">
                  <a:latin typeface="Montserrat Classic"/>
                  <a:hlinkClick r:id="rId5"/>
                </a:rPr>
                <a:t>worldbdday@gmail.com</a:t>
              </a:r>
              <a:r>
                <a:rPr lang="en-US" sz="2600" dirty="0">
                  <a:latin typeface="Montserrat Classic"/>
                </a:rPr>
                <a:t> </a:t>
              </a:r>
            </a:p>
          </p:txBody>
        </p:sp>
      </p:grpSp>
      <p:pic>
        <p:nvPicPr>
          <p:cNvPr id="4" name="Picture 3" descr="Logo&#10;&#10;Description automatically generated">
            <a:extLst>
              <a:ext uri="{FF2B5EF4-FFF2-40B4-BE49-F238E27FC236}">
                <a16:creationId xmlns:a16="http://schemas.microsoft.com/office/drawing/2014/main" id="{475EC0B7-3870-5EC2-8806-9783466E76A7}"/>
              </a:ext>
            </a:extLst>
          </p:cNvPr>
          <p:cNvPicPr>
            <a:picLocks noChangeAspect="1"/>
          </p:cNvPicPr>
          <p:nvPr/>
        </p:nvPicPr>
        <p:blipFill>
          <a:blip r:embed="rId6" cstate="screen">
            <a:alphaModFix amt="85000"/>
            <a:extLst>
              <a:ext uri="{28A0092B-C50C-407E-A947-70E740481C1C}">
                <a14:useLocalDpi xmlns:a14="http://schemas.microsoft.com/office/drawing/2010/main"/>
              </a:ext>
            </a:extLst>
          </a:blip>
          <a:stretch>
            <a:fillRect/>
          </a:stretch>
        </p:blipFill>
        <p:spPr>
          <a:xfrm>
            <a:off x="12153900" y="6794580"/>
            <a:ext cx="1828800" cy="1111170"/>
          </a:xfrm>
          <a:prstGeom prst="rect">
            <a:avLst/>
          </a:prstGeom>
        </p:spPr>
      </p:pic>
    </p:spTree>
    <p:extLst>
      <p:ext uri="{BB962C8B-B14F-4D97-AF65-F5344CB8AC3E}">
        <p14:creationId xmlns:p14="http://schemas.microsoft.com/office/powerpoint/2010/main" val="2261187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10" name="TextBox 10"/>
          <p:cNvSpPr txBox="1"/>
          <p:nvPr/>
        </p:nvSpPr>
        <p:spPr>
          <a:xfrm>
            <a:off x="1468548" y="649011"/>
            <a:ext cx="12683905" cy="1020664"/>
          </a:xfrm>
          <a:prstGeom prst="rect">
            <a:avLst/>
          </a:prstGeom>
        </p:spPr>
        <p:txBody>
          <a:bodyPr wrap="square" lIns="0" tIns="0" rIns="0" bIns="0" rtlCol="0" anchor="t">
            <a:spAutoFit/>
          </a:bodyPr>
          <a:lstStyle/>
          <a:p>
            <a:pPr algn="ctr">
              <a:lnSpc>
                <a:spcPts val="8539"/>
              </a:lnSpc>
            </a:pPr>
            <a:r>
              <a:rPr lang="en-US" sz="6000" dirty="0">
                <a:solidFill>
                  <a:schemeClr val="accent5"/>
                </a:solidFill>
                <a:latin typeface="Constantia"/>
              </a:rPr>
              <a:t>WBDD26 Toolkit Table of Contents</a:t>
            </a:r>
          </a:p>
        </p:txBody>
      </p:sp>
      <p:sp>
        <p:nvSpPr>
          <p:cNvPr id="2" name="Rectangle 1">
            <a:extLst>
              <a:ext uri="{FF2B5EF4-FFF2-40B4-BE49-F238E27FC236}">
                <a16:creationId xmlns:a16="http://schemas.microsoft.com/office/drawing/2014/main" id="{5A81A277-FD74-661B-BAC4-7E0F1C0702B5}"/>
              </a:ext>
            </a:extLst>
          </p:cNvPr>
          <p:cNvSpPr>
            <a:spLocks noGrp="1" noRot="1" noMove="1" noResize="1" noEditPoints="1" noAdjustHandles="1" noChangeArrowheads="1" noChangeShapeType="1"/>
          </p:cNvSpPr>
          <p:nvPr/>
        </p:nvSpPr>
        <p:spPr>
          <a:xfrm>
            <a:off x="266700" y="1612407"/>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2"/>
          <p:cNvSpPr txBox="1"/>
          <p:nvPr/>
        </p:nvSpPr>
        <p:spPr>
          <a:xfrm>
            <a:off x="400050" y="7905750"/>
            <a:ext cx="14820900" cy="738664"/>
          </a:xfrm>
          <a:prstGeom prst="rect">
            <a:avLst/>
          </a:prstGeom>
        </p:spPr>
        <p:txBody>
          <a:bodyPr wrap="square" lIns="0" tIns="0" rIns="0" bIns="0" rtlCol="0" anchor="t">
            <a:spAutoFit/>
          </a:bodyPr>
          <a:lstStyle/>
          <a:p>
            <a:r>
              <a:rPr lang="en-US" sz="2400" i="1" dirty="0">
                <a:solidFill>
                  <a:srgbClr val="000000"/>
                </a:solidFill>
                <a:latin typeface="Gill Sans MT" panose="020B0502020104020203" pitchFamily="34" charset="0"/>
              </a:rPr>
              <a:t>We provide a list of ideas and activities that can be done individually or with partners and organizations. We invite you to use this toolkit to design relevant content that is meaningful for your audiences and communities.</a:t>
            </a: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8" y="2337735"/>
            <a:ext cx="13352353" cy="5078313"/>
          </a:xfrm>
          <a:prstGeom prst="rect">
            <a:avLst/>
          </a:prstGeom>
          <a:noFill/>
        </p:spPr>
        <p:txBody>
          <a:bodyPr wrap="square" lIns="91440" tIns="45720" rIns="91440" bIns="45720" rtlCol="0" anchor="t">
            <a:spAutoFit/>
          </a:bodyPr>
          <a:lstStyle/>
          <a:p>
            <a:pPr marL="685800" indent="-685800">
              <a:buFont typeface="Arial" panose="020B0604020202020204" pitchFamily="34" charset="0"/>
              <a:buChar char="•"/>
            </a:pPr>
            <a:r>
              <a:rPr lang="en-US" sz="3600" dirty="0"/>
              <a:t>Why a World Birth Defects Day?</a:t>
            </a:r>
          </a:p>
          <a:p>
            <a:pPr marL="685800" indent="-685800">
              <a:buFont typeface="Arial" panose="020B0604020202020204" pitchFamily="34" charset="0"/>
              <a:buChar char="•"/>
            </a:pPr>
            <a:r>
              <a:rPr lang="en-US" sz="3600" dirty="0"/>
              <a:t>WBDD personal challenge to raise awareness about birth defects</a:t>
            </a:r>
            <a:endParaRPr lang="en-US" sz="3600" dirty="0">
              <a:ea typeface="Calibri"/>
              <a:cs typeface="Calibri"/>
            </a:endParaRPr>
          </a:p>
          <a:p>
            <a:pPr marL="685800" indent="-685800">
              <a:buFont typeface="Arial" panose="020B0604020202020204" pitchFamily="34" charset="0"/>
              <a:buChar char="•"/>
            </a:pPr>
            <a:r>
              <a:rPr lang="en-US" sz="3600" dirty="0"/>
              <a:t>WBDD 2026 #hashtags</a:t>
            </a:r>
          </a:p>
          <a:p>
            <a:pPr marL="685800" indent="-685800">
              <a:buFont typeface="Arial" panose="020B0604020202020204" pitchFamily="34" charset="0"/>
              <a:buChar char="•"/>
            </a:pPr>
            <a:r>
              <a:rPr lang="en-US" sz="3600" dirty="0"/>
              <a:t>Key Messaging</a:t>
            </a:r>
          </a:p>
          <a:p>
            <a:pPr marL="685800" indent="-685800">
              <a:buFont typeface="Arial" panose="020B0604020202020204" pitchFamily="34" charset="0"/>
              <a:buChar char="•"/>
            </a:pPr>
            <a:r>
              <a:rPr lang="en-US" sz="3600" dirty="0"/>
              <a:t>Suggested Activities</a:t>
            </a:r>
          </a:p>
          <a:p>
            <a:pPr marL="685800" indent="-685800">
              <a:buFont typeface="Arial" panose="020B0604020202020204" pitchFamily="34" charset="0"/>
              <a:buChar char="•"/>
            </a:pPr>
            <a:r>
              <a:rPr lang="en-US" sz="3600" dirty="0"/>
              <a:t>Share your story</a:t>
            </a:r>
          </a:p>
          <a:p>
            <a:pPr marL="685800" indent="-685800">
              <a:buFont typeface="Arial" panose="020B0604020202020204" pitchFamily="34" charset="0"/>
              <a:buChar char="•"/>
            </a:pPr>
            <a:r>
              <a:rPr lang="en-US" sz="3600" dirty="0"/>
              <a:t>WBDD 2026 Significant Dates</a:t>
            </a:r>
          </a:p>
          <a:p>
            <a:pPr marL="685800" indent="-685800">
              <a:buFont typeface="Arial" panose="020B0604020202020204" pitchFamily="34" charset="0"/>
              <a:buChar char="•"/>
            </a:pPr>
            <a:r>
              <a:rPr lang="en-US" sz="3600" dirty="0"/>
              <a:t>WBDD Resources</a:t>
            </a:r>
          </a:p>
          <a:p>
            <a:pPr marL="685800" indent="-685800">
              <a:buFont typeface="Arial" panose="020B0604020202020204" pitchFamily="34" charset="0"/>
              <a:buChar char="•"/>
            </a:pPr>
            <a:r>
              <a:rPr lang="en-US" sz="3600" dirty="0"/>
              <a:t>WBDD Social Media channels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10" name="TextBox 10"/>
          <p:cNvSpPr txBox="1"/>
          <p:nvPr/>
        </p:nvSpPr>
        <p:spPr>
          <a:xfrm>
            <a:off x="1468548" y="649011"/>
            <a:ext cx="12683905" cy="1108317"/>
          </a:xfrm>
          <a:prstGeom prst="rect">
            <a:avLst/>
          </a:prstGeom>
        </p:spPr>
        <p:txBody>
          <a:bodyPr wrap="square" lIns="0" tIns="0" rIns="0" bIns="0" rtlCol="0" anchor="t">
            <a:spAutoFit/>
          </a:bodyPr>
          <a:lstStyle/>
          <a:p>
            <a:pPr algn="ctr">
              <a:lnSpc>
                <a:spcPts val="9240"/>
              </a:lnSpc>
            </a:pPr>
            <a:r>
              <a:rPr lang="en-US" sz="6600" dirty="0">
                <a:solidFill>
                  <a:schemeClr val="accent5"/>
                </a:solidFill>
                <a:latin typeface="Constantia" panose="02030602050306030303" pitchFamily="18" charset="0"/>
              </a:rPr>
              <a:t>Why World Birth Defects Day?</a:t>
            </a:r>
          </a:p>
        </p:txBody>
      </p:sp>
      <p:sp>
        <p:nvSpPr>
          <p:cNvPr id="2" name="Rectangle 1">
            <a:extLst>
              <a:ext uri="{FF2B5EF4-FFF2-40B4-BE49-F238E27FC236}">
                <a16:creationId xmlns:a16="http://schemas.microsoft.com/office/drawing/2014/main" id="{C24B2A04-91D0-61D8-C36A-7E7A1312575E}"/>
              </a:ext>
            </a:extLst>
          </p:cNvPr>
          <p:cNvSpPr>
            <a:spLocks noGrp="1" noRot="1" noMove="1" noResize="1" noEditPoints="1" noAdjustHandles="1" noChangeArrowheads="1" noChangeShapeType="1"/>
          </p:cNvSpPr>
          <p:nvPr/>
        </p:nvSpPr>
        <p:spPr>
          <a:xfrm>
            <a:off x="266700" y="1612407"/>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2115086"/>
            <a:ext cx="12683905" cy="5632311"/>
          </a:xfrm>
          <a:prstGeom prst="rect">
            <a:avLst/>
          </a:prstGeom>
          <a:noFill/>
        </p:spPr>
        <p:txBody>
          <a:bodyPr wrap="square" rtlCol="0">
            <a:spAutoFit/>
          </a:bodyPr>
          <a:lstStyle/>
          <a:p>
            <a:pPr algn="ctr"/>
            <a:r>
              <a:rPr lang="en-US" sz="4000" dirty="0">
                <a:solidFill>
                  <a:srgbClr val="000000"/>
                </a:solidFill>
                <a:latin typeface="Gill Sans MT" panose="020B0502020104020203" pitchFamily="34" charset="0"/>
              </a:rPr>
              <a:t>World Birth Defects Day (WBDD) was first observed on March 3</a:t>
            </a:r>
            <a:r>
              <a:rPr lang="en-US" sz="4000" baseline="30000" dirty="0">
                <a:solidFill>
                  <a:srgbClr val="000000"/>
                </a:solidFill>
                <a:latin typeface="Gill Sans MT" panose="020B0502020104020203" pitchFamily="34" charset="0"/>
              </a:rPr>
              <a:t>rd</a:t>
            </a:r>
            <a:r>
              <a:rPr lang="en-US" sz="4000" dirty="0">
                <a:solidFill>
                  <a:srgbClr val="000000"/>
                </a:solidFill>
                <a:latin typeface="Gill Sans MT" panose="020B0502020104020203" pitchFamily="34" charset="0"/>
              </a:rPr>
              <a:t>, 2015. Each year WBDD unites people and organizations to spread awareness around prevention, treatment, and care for those with birth defects. </a:t>
            </a:r>
          </a:p>
          <a:p>
            <a:pPr algn="ctr"/>
            <a:endParaRPr lang="en-US" sz="4000" dirty="0">
              <a:solidFill>
                <a:srgbClr val="000000"/>
              </a:solidFill>
              <a:latin typeface="Gill Sans MT" panose="020B0502020104020203" pitchFamily="34" charset="0"/>
            </a:endParaRPr>
          </a:p>
          <a:p>
            <a:pPr algn="ctr"/>
            <a:r>
              <a:rPr lang="en-US" sz="4000" dirty="0">
                <a:solidFill>
                  <a:srgbClr val="000000"/>
                </a:solidFill>
                <a:latin typeface="Gill Sans MT" panose="020B0502020104020203" pitchFamily="34" charset="0"/>
              </a:rPr>
              <a:t>WBDD aims to use a collective voice in raising awareness for all birth defects and improve prevention, care, and treatment. This 2026 World Birth Defects Day Toolkit has been developed to help you plan your awareness campaign.</a:t>
            </a:r>
          </a:p>
        </p:txBody>
      </p:sp>
    </p:spTree>
    <p:extLst>
      <p:ext uri="{BB962C8B-B14F-4D97-AF65-F5344CB8AC3E}">
        <p14:creationId xmlns:p14="http://schemas.microsoft.com/office/powerpoint/2010/main" val="4273232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10" name="TextBox 10"/>
          <p:cNvSpPr txBox="1"/>
          <p:nvPr/>
        </p:nvSpPr>
        <p:spPr>
          <a:xfrm>
            <a:off x="1468548" y="649011"/>
            <a:ext cx="12683905" cy="1040991"/>
          </a:xfrm>
          <a:prstGeom prst="rect">
            <a:avLst/>
          </a:prstGeom>
        </p:spPr>
        <p:txBody>
          <a:bodyPr wrap="square" lIns="0" tIns="0" rIns="0" bIns="0" rtlCol="0" anchor="t">
            <a:spAutoFit/>
          </a:bodyPr>
          <a:lstStyle/>
          <a:p>
            <a:pPr algn="ctr">
              <a:lnSpc>
                <a:spcPts val="8539"/>
              </a:lnSpc>
            </a:pPr>
            <a:r>
              <a:rPr lang="en-US" sz="6600" dirty="0">
                <a:solidFill>
                  <a:schemeClr val="accent5"/>
                </a:solidFill>
                <a:latin typeface="Constantia" panose="02030602050306030303" pitchFamily="18" charset="0"/>
              </a:rPr>
              <a:t>WBDD Personal Challenge</a:t>
            </a:r>
          </a:p>
        </p:txBody>
      </p:sp>
      <p:sp>
        <p:nvSpPr>
          <p:cNvPr id="2" name="Rectangle 1">
            <a:extLst>
              <a:ext uri="{FF2B5EF4-FFF2-40B4-BE49-F238E27FC236}">
                <a16:creationId xmlns:a16="http://schemas.microsoft.com/office/drawing/2014/main" id="{94CE4715-47B0-DA5C-3293-C3BBCB46B187}"/>
              </a:ext>
            </a:extLst>
          </p:cNvPr>
          <p:cNvSpPr>
            <a:spLocks noGrp="1" noRot="1" noMove="1" noResize="1" noEditPoints="1" noAdjustHandles="1" noChangeArrowheads="1" noChangeShapeType="1"/>
          </p:cNvSpPr>
          <p:nvPr/>
        </p:nvSpPr>
        <p:spPr>
          <a:xfrm>
            <a:off x="266700" y="1631457"/>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8" y="2038350"/>
            <a:ext cx="12683905" cy="5586145"/>
          </a:xfrm>
          <a:prstGeom prst="rect">
            <a:avLst/>
          </a:prstGeom>
          <a:noFill/>
        </p:spPr>
        <p:txBody>
          <a:bodyPr wrap="square" lIns="91440" tIns="45720" rIns="91440" bIns="45720" rtlCol="0" anchor="t">
            <a:spAutoFit/>
          </a:bodyPr>
          <a:lstStyle/>
          <a:p>
            <a:r>
              <a:rPr lang="en-US" sz="4000" b="1" dirty="0">
                <a:solidFill>
                  <a:srgbClr val="4BACC6"/>
                </a:solidFill>
                <a:ea typeface="Source Sans Pro Light"/>
              </a:rPr>
              <a:t>“Add Yours” IG Story Feature</a:t>
            </a:r>
            <a:endParaRPr lang="en-US" sz="3600" dirty="0"/>
          </a:p>
          <a:p>
            <a:r>
              <a:rPr lang="en-US" sz="3600" dirty="0">
                <a:ea typeface="Calibri" panose="020F0502020204030204" pitchFamily="34" charset="0"/>
                <a:cs typeface="Arial"/>
              </a:rPr>
              <a:t>•</a:t>
            </a:r>
            <a:r>
              <a:rPr lang="en-US" sz="3600" dirty="0">
                <a:ea typeface="Source Sans Pro Light"/>
              </a:rPr>
              <a:t>Create “Add Yours” sticker on @WorldBDDay Instagram account + post a story; partners/other individuals can then use the same template. </a:t>
            </a:r>
            <a:endParaRPr lang="en-US" sz="3600" dirty="0"/>
          </a:p>
          <a:p>
            <a:r>
              <a:rPr lang="en-US" sz="3600" dirty="0">
                <a:ea typeface="Calibri" panose="020F0502020204030204" pitchFamily="34" charset="0"/>
                <a:cs typeface="Arial"/>
              </a:rPr>
              <a:t>•</a:t>
            </a:r>
            <a:r>
              <a:rPr lang="en-US" sz="3600" dirty="0">
                <a:ea typeface="Source Sans Pro Light"/>
              </a:rPr>
              <a:t>People will be able to respond to the prompt without printing a paper/writing (replaces our paper “selfies” engagement). They can use text feature on IG story.  We can keep “birth defects matter to me” or change it. Can be added to “highlights” to give a permanent place on IG account. Additional details will be forthcoming.</a:t>
            </a:r>
            <a:endParaRPr lang="en-US" sz="3600" dirty="0"/>
          </a:p>
          <a:p>
            <a:pPr algn="ctr">
              <a:spcBef>
                <a:spcPts val="600"/>
              </a:spcBef>
              <a:spcAft>
                <a:spcPts val="1200"/>
              </a:spcAft>
            </a:pPr>
            <a:endParaRPr lang="en-US" sz="2400" i="1" dirty="0">
              <a:effectLst/>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735682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3" cstate="screen">
            <a:alphaModFix amt="35000"/>
            <a:extLst>
              <a:ext uri="{BEBA8EAE-BF5A-486C-A8C5-ECC9F3942E4B}">
                <a14:imgProps xmlns:a14="http://schemas.microsoft.com/office/drawing/2010/main">
                  <a14:imgLayer r:embed="rId4">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10" name="TextBox 10"/>
          <p:cNvSpPr txBox="1"/>
          <p:nvPr/>
        </p:nvSpPr>
        <p:spPr>
          <a:xfrm>
            <a:off x="1468548" y="649011"/>
            <a:ext cx="12683905" cy="1040991"/>
          </a:xfrm>
          <a:prstGeom prst="rect">
            <a:avLst/>
          </a:prstGeom>
        </p:spPr>
        <p:txBody>
          <a:bodyPr wrap="square" lIns="0" tIns="0" rIns="0" bIns="0" rtlCol="0" anchor="t">
            <a:spAutoFit/>
          </a:bodyPr>
          <a:lstStyle/>
          <a:p>
            <a:pPr algn="ctr">
              <a:lnSpc>
                <a:spcPts val="8539"/>
              </a:lnSpc>
            </a:pPr>
            <a:r>
              <a:rPr lang="en-US" sz="6600" dirty="0">
                <a:solidFill>
                  <a:schemeClr val="accent5"/>
                </a:solidFill>
                <a:latin typeface="Constantia" panose="02030602050306030303" pitchFamily="18" charset="0"/>
              </a:rPr>
              <a:t>WBDD 2026 #hashtags</a:t>
            </a:r>
          </a:p>
        </p:txBody>
      </p:sp>
      <p:sp>
        <p:nvSpPr>
          <p:cNvPr id="2" name="Rectangle 1">
            <a:extLst>
              <a:ext uri="{FF2B5EF4-FFF2-40B4-BE49-F238E27FC236}">
                <a16:creationId xmlns:a16="http://schemas.microsoft.com/office/drawing/2014/main" id="{50BF2316-753E-4AB2-14B8-9EBE60D78D32}"/>
              </a:ext>
            </a:extLst>
          </p:cNvPr>
          <p:cNvSpPr/>
          <p:nvPr/>
        </p:nvSpPr>
        <p:spPr>
          <a:xfrm>
            <a:off x="266700" y="1664658"/>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2038350"/>
            <a:ext cx="12683905" cy="6247864"/>
          </a:xfrm>
          <a:prstGeom prst="rect">
            <a:avLst/>
          </a:prstGeom>
          <a:noFill/>
        </p:spPr>
        <p:txBody>
          <a:bodyPr wrap="square" rtlCol="0">
            <a:spAutoFit/>
          </a:bodyPr>
          <a:lstStyle/>
          <a:p>
            <a:pPr algn="ctr"/>
            <a:r>
              <a:rPr lang="en-US" sz="4000" dirty="0">
                <a:solidFill>
                  <a:srgbClr val="000000"/>
                </a:solidFill>
                <a:latin typeface="Gill Sans MT" panose="020B0502020104020203" pitchFamily="34" charset="0"/>
              </a:rPr>
              <a:t>This year, WBDD will be using #EveryJourneyMatters and #AwarenessWithoutStigma as a reminder that while “birth defect” is a medical term, it doesn’t mean that an individual is “defective”. Instead, it refers to health conditions that develop in a baby before birth.</a:t>
            </a:r>
          </a:p>
          <a:p>
            <a:pPr algn="ctr"/>
            <a:endParaRPr lang="en-US" sz="4000" dirty="0">
              <a:solidFill>
                <a:srgbClr val="000000"/>
              </a:solidFill>
              <a:latin typeface="Gill Sans MT" panose="020B0502020104020203" pitchFamily="34" charset="0"/>
            </a:endParaRPr>
          </a:p>
          <a:p>
            <a:pPr algn="ctr"/>
            <a:r>
              <a:rPr lang="en-US" sz="4000" dirty="0">
                <a:solidFill>
                  <a:srgbClr val="000000"/>
                </a:solidFill>
                <a:latin typeface="Gill Sans MT" panose="020B0502020104020203" pitchFamily="34" charset="0"/>
              </a:rPr>
              <a:t>Be sure to tag @worldBDday (Instagram &amp; X) / @WBDday (Facebook) and include #WorldBDday #EveryJourneyMatters and #AwarenessWithoutStigma in your description!</a:t>
            </a:r>
          </a:p>
        </p:txBody>
      </p:sp>
    </p:spTree>
    <p:extLst>
      <p:ext uri="{BB962C8B-B14F-4D97-AF65-F5344CB8AC3E}">
        <p14:creationId xmlns:p14="http://schemas.microsoft.com/office/powerpoint/2010/main" val="153283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3" name="Rectangle 2">
            <a:extLst>
              <a:ext uri="{FF2B5EF4-FFF2-40B4-BE49-F238E27FC236}">
                <a16:creationId xmlns:a16="http://schemas.microsoft.com/office/drawing/2014/main" id="{9E980C6B-EF66-2558-940E-CAE6D1B2C28A}"/>
              </a:ext>
            </a:extLst>
          </p:cNvPr>
          <p:cNvSpPr/>
          <p:nvPr/>
        </p:nvSpPr>
        <p:spPr>
          <a:xfrm>
            <a:off x="266700" y="1612407"/>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2038350"/>
            <a:ext cx="12683905" cy="5196294"/>
          </a:xfrm>
          <a:prstGeom prst="rect">
            <a:avLst/>
          </a:prstGeom>
          <a:noFill/>
        </p:spPr>
        <p:txBody>
          <a:bodyPr wrap="square" rtlCol="0">
            <a:spAutoFit/>
          </a:bodyPr>
          <a:lstStyle/>
          <a:p>
            <a:pPr marL="410209" lvl="1" indent="-205105">
              <a:spcBef>
                <a:spcPts val="600"/>
              </a:spcBef>
              <a:spcAft>
                <a:spcPts val="800"/>
              </a:spcAft>
              <a:buFont typeface="Arial"/>
              <a:buChar char="•"/>
            </a:pPr>
            <a:r>
              <a:rPr lang="en-US" sz="3200" dirty="0">
                <a:solidFill>
                  <a:srgbClr val="000000"/>
                </a:solidFill>
                <a:latin typeface="Gill Sans MT" panose="020B0502020104020203" pitchFamily="34" charset="0"/>
              </a:rPr>
              <a:t>More than 8 million babies worldwide are born with a serious birth defect each year. Birth defects cause 1 out of every 5 deaths in infants and lead to lifelong disabilities and challenges for those who do survive. Today, we join other organizations in one voice to raise awareness about birth defects. Learn more at: </a:t>
            </a:r>
            <a:r>
              <a:rPr lang="en-US" sz="3200" dirty="0">
                <a:solidFill>
                  <a:srgbClr val="000000"/>
                </a:solidFill>
                <a:latin typeface="Gill Sans MT" panose="020B0502020104020203" pitchFamily="34" charset="0"/>
                <a:hlinkClick r:id="rId4"/>
              </a:rPr>
              <a:t>www.worldbirthdefectsday.org</a:t>
            </a:r>
            <a:r>
              <a:rPr lang="en-US" sz="3200" dirty="0">
                <a:solidFill>
                  <a:srgbClr val="000000"/>
                </a:solidFill>
                <a:latin typeface="Gill Sans MT" panose="020B0502020104020203" pitchFamily="34" charset="0"/>
              </a:rPr>
              <a:t> #WorldBDDay #EveryJourneyMatters #AwarenessWithoutStigma</a:t>
            </a:r>
          </a:p>
          <a:p>
            <a:pPr marL="410209" lvl="1" indent="-205105">
              <a:spcBef>
                <a:spcPts val="600"/>
              </a:spcBef>
              <a:spcAft>
                <a:spcPts val="800"/>
              </a:spcAft>
              <a:buFont typeface="Arial"/>
              <a:buChar char="•"/>
            </a:pPr>
            <a:r>
              <a:rPr lang="en-US" sz="3200" dirty="0">
                <a:solidFill>
                  <a:srgbClr val="000000"/>
                </a:solidFill>
                <a:latin typeface="Gill Sans MT" panose="020B0502020104020203" pitchFamily="34" charset="0"/>
              </a:rPr>
              <a:t>Many birth defects can be prevented and treated. Help raise awareness about birth defect prevention on March 3rd for World Birth Defects Day! Learn more at: </a:t>
            </a:r>
            <a:r>
              <a:rPr lang="en-US" sz="3200" dirty="0">
                <a:solidFill>
                  <a:srgbClr val="000000"/>
                </a:solidFill>
                <a:latin typeface="Gill Sans MT" panose="020B0502020104020203" pitchFamily="34" charset="0"/>
                <a:hlinkClick r:id="rId4"/>
              </a:rPr>
              <a:t>www.worldbirthdefectsday.org</a:t>
            </a:r>
            <a:r>
              <a:rPr lang="en-US" sz="3200" dirty="0">
                <a:solidFill>
                  <a:srgbClr val="000000"/>
                </a:solidFill>
                <a:latin typeface="Gill Sans MT" panose="020B0502020104020203" pitchFamily="34" charset="0"/>
              </a:rPr>
              <a:t> #WorldBDDay #EveryJourneyMatters #AwarenessWithoutStigma</a:t>
            </a:r>
          </a:p>
        </p:txBody>
      </p:sp>
      <p:sp>
        <p:nvSpPr>
          <p:cNvPr id="2" name="TextBox 12">
            <a:extLst>
              <a:ext uri="{FF2B5EF4-FFF2-40B4-BE49-F238E27FC236}">
                <a16:creationId xmlns:a16="http://schemas.microsoft.com/office/drawing/2014/main" id="{52C48E32-F31F-ED45-77FD-B43016AA46CC}"/>
              </a:ext>
            </a:extLst>
          </p:cNvPr>
          <p:cNvSpPr txBox="1"/>
          <p:nvPr/>
        </p:nvSpPr>
        <p:spPr>
          <a:xfrm>
            <a:off x="400049" y="7749978"/>
            <a:ext cx="14820900" cy="848694"/>
          </a:xfrm>
          <a:prstGeom prst="rect">
            <a:avLst/>
          </a:prstGeom>
        </p:spPr>
        <p:txBody>
          <a:bodyPr wrap="square" lIns="0" tIns="0" rIns="0" bIns="0" rtlCol="0" anchor="t">
            <a:spAutoFit/>
          </a:bodyPr>
          <a:lstStyle/>
          <a:p>
            <a:pPr algn="ctr">
              <a:lnSpc>
                <a:spcPts val="3359"/>
              </a:lnSpc>
            </a:pPr>
            <a:r>
              <a:rPr lang="en-US" sz="2800" i="1" dirty="0">
                <a:solidFill>
                  <a:srgbClr val="000000"/>
                </a:solidFill>
                <a:latin typeface="Gill Sans MT" panose="020B0502020104020203" pitchFamily="34" charset="0"/>
              </a:rPr>
              <a:t>Feel free to adapt, use, and share the example messages listed above and use </a:t>
            </a:r>
          </a:p>
          <a:p>
            <a:pPr algn="ctr">
              <a:lnSpc>
                <a:spcPts val="3359"/>
              </a:lnSpc>
            </a:pPr>
            <a:r>
              <a:rPr lang="en-US" sz="2800" i="1" dirty="0">
                <a:solidFill>
                  <a:srgbClr val="000000"/>
                </a:solidFill>
                <a:latin typeface="Gill Sans MT" panose="020B0502020104020203" pitchFamily="34" charset="0"/>
              </a:rPr>
              <a:t>#WorldBDDay #EveryJourneyMatters #AwarenessWithoutStigma</a:t>
            </a:r>
          </a:p>
        </p:txBody>
      </p:sp>
      <p:sp>
        <p:nvSpPr>
          <p:cNvPr id="10" name="TextBox 10"/>
          <p:cNvSpPr txBox="1"/>
          <p:nvPr/>
        </p:nvSpPr>
        <p:spPr>
          <a:xfrm>
            <a:off x="1468548" y="649011"/>
            <a:ext cx="12683905" cy="1040991"/>
          </a:xfrm>
          <a:prstGeom prst="rect">
            <a:avLst/>
          </a:prstGeom>
        </p:spPr>
        <p:txBody>
          <a:bodyPr wrap="square" lIns="0" tIns="0" rIns="0" bIns="0" rtlCol="0" anchor="t">
            <a:spAutoFit/>
          </a:bodyPr>
          <a:lstStyle/>
          <a:p>
            <a:pPr algn="ctr">
              <a:lnSpc>
                <a:spcPts val="8539"/>
              </a:lnSpc>
            </a:pPr>
            <a:r>
              <a:rPr lang="en-US" sz="6600" dirty="0">
                <a:solidFill>
                  <a:schemeClr val="accent5"/>
                </a:solidFill>
                <a:latin typeface="Constantia" panose="02030602050306030303" pitchFamily="18" charset="0"/>
              </a:rPr>
              <a:t>Key Messaging</a:t>
            </a:r>
          </a:p>
        </p:txBody>
      </p:sp>
    </p:spTree>
    <p:extLst>
      <p:ext uri="{BB962C8B-B14F-4D97-AF65-F5344CB8AC3E}">
        <p14:creationId xmlns:p14="http://schemas.microsoft.com/office/powerpoint/2010/main" val="318165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2" name="Rectangle 1">
            <a:extLst>
              <a:ext uri="{FF2B5EF4-FFF2-40B4-BE49-F238E27FC236}">
                <a16:creationId xmlns:a16="http://schemas.microsoft.com/office/drawing/2014/main" id="{83182974-7BBA-30A5-9357-3BCC33090350}"/>
              </a:ext>
            </a:extLst>
          </p:cNvPr>
          <p:cNvSpPr/>
          <p:nvPr/>
        </p:nvSpPr>
        <p:spPr>
          <a:xfrm>
            <a:off x="266700" y="1612407"/>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2038350"/>
            <a:ext cx="12683905" cy="5196294"/>
          </a:xfrm>
          <a:prstGeom prst="rect">
            <a:avLst/>
          </a:prstGeom>
          <a:noFill/>
        </p:spPr>
        <p:txBody>
          <a:bodyPr wrap="square" rtlCol="0">
            <a:spAutoFit/>
          </a:bodyPr>
          <a:lstStyle/>
          <a:p>
            <a:pPr marL="410209" lvl="1" indent="-205105">
              <a:spcBef>
                <a:spcPts val="600"/>
              </a:spcBef>
              <a:spcAft>
                <a:spcPts val="800"/>
              </a:spcAft>
              <a:buFont typeface="Arial"/>
              <a:buChar char="•"/>
            </a:pPr>
            <a:r>
              <a:rPr lang="en-US" sz="3200" dirty="0">
                <a:solidFill>
                  <a:srgbClr val="000000"/>
                </a:solidFill>
                <a:latin typeface="Gill Sans MT" panose="020B0502020104020203" pitchFamily="34" charset="0"/>
              </a:rPr>
              <a:t>Birth defects are caused by a complex mix of </a:t>
            </a:r>
            <a:r>
              <a:rPr lang="en-US" sz="3200" dirty="0">
                <a:solidFill>
                  <a:srgbClr val="000000"/>
                </a:solidFill>
                <a:latin typeface="Gill Sans MT" panose="020B0502020104020203" pitchFamily="34" charset="0"/>
                <a:hlinkClick r:id="rId4" tooltip="http://www.marchofdimes.org/pregnancy/genes-and-health-conditions.aspx"/>
              </a:rPr>
              <a:t>genes</a:t>
            </a:r>
            <a:r>
              <a:rPr lang="en-US" sz="3200" dirty="0">
                <a:solidFill>
                  <a:srgbClr val="000000"/>
                </a:solidFill>
                <a:latin typeface="Gill Sans MT" panose="020B0502020104020203" pitchFamily="34" charset="0"/>
              </a:rPr>
              <a:t>, behaviors and environment.  Although not all birth defects can be prevented, you can increase your chances of having a healthy baby by taking a folic acid containing multivitamin, managing health conditions, and adopting healthy behaviors before becoming pregnant. #WorldBDDay #EveryJourneyMatters #AwarenessWithoutStigma</a:t>
            </a:r>
          </a:p>
          <a:p>
            <a:pPr marL="410209" lvl="1" indent="-205105">
              <a:spcBef>
                <a:spcPts val="600"/>
              </a:spcBef>
              <a:spcAft>
                <a:spcPts val="800"/>
              </a:spcAft>
              <a:buFont typeface="Arial"/>
              <a:buChar char="•"/>
            </a:pPr>
            <a:r>
              <a:rPr lang="en-US" sz="3200" dirty="0">
                <a:solidFill>
                  <a:srgbClr val="000000"/>
                </a:solidFill>
                <a:latin typeface="Gill Sans MT" panose="020B0502020104020203" pitchFamily="34" charset="0"/>
              </a:rPr>
              <a:t>There are thousands of different birth defects, and most of the causes of birth defects are unknown. Common birth defects include </a:t>
            </a:r>
            <a:r>
              <a:rPr lang="en-US" sz="3200" dirty="0">
                <a:solidFill>
                  <a:srgbClr val="000000"/>
                </a:solidFill>
                <a:latin typeface="Gill Sans MT" panose="020B0502020104020203" pitchFamily="34" charset="0"/>
                <a:hlinkClick r:id="rId5" tooltip="http://www.marchofdimes.org/complications/congenital-heart-defects.aspx"/>
              </a:rPr>
              <a:t>heart defects</a:t>
            </a:r>
            <a:r>
              <a:rPr lang="en-US" sz="3200" dirty="0">
                <a:solidFill>
                  <a:srgbClr val="000000"/>
                </a:solidFill>
                <a:latin typeface="Gill Sans MT" panose="020B0502020104020203" pitchFamily="34" charset="0"/>
              </a:rPr>
              <a:t>, </a:t>
            </a:r>
            <a:r>
              <a:rPr lang="en-US" sz="3200" dirty="0">
                <a:solidFill>
                  <a:srgbClr val="000000"/>
                </a:solidFill>
                <a:latin typeface="Gill Sans MT" panose="020B0502020104020203" pitchFamily="34" charset="0"/>
                <a:hlinkClick r:id="rId6" tooltip="http://192.168.10.54/?p=21092"/>
              </a:rPr>
              <a:t>orofacial clefts</a:t>
            </a:r>
            <a:r>
              <a:rPr lang="en-US" sz="3200" dirty="0">
                <a:solidFill>
                  <a:srgbClr val="000000"/>
                </a:solidFill>
                <a:latin typeface="Gill Sans MT" panose="020B0502020104020203" pitchFamily="34" charset="0"/>
              </a:rPr>
              <a:t>, </a:t>
            </a:r>
            <a:r>
              <a:rPr lang="en-US" sz="3200" dirty="0">
                <a:solidFill>
                  <a:srgbClr val="000000"/>
                </a:solidFill>
                <a:latin typeface="Gill Sans MT" panose="020B0502020104020203" pitchFamily="34" charset="0"/>
                <a:hlinkClick r:id="rId7" tooltip="http://www.marchofdimes.org/complications/down-syndrome.aspx"/>
              </a:rPr>
              <a:t>Down syndrome</a:t>
            </a:r>
            <a:r>
              <a:rPr lang="en-US" sz="3200" dirty="0">
                <a:solidFill>
                  <a:srgbClr val="000000"/>
                </a:solidFill>
                <a:latin typeface="Gill Sans MT" panose="020B0502020104020203" pitchFamily="34" charset="0"/>
              </a:rPr>
              <a:t> and spina bifida. #WorldBDDay #EveryJourneyMatters #AwarenessWithoutStigma</a:t>
            </a:r>
          </a:p>
        </p:txBody>
      </p:sp>
      <p:sp>
        <p:nvSpPr>
          <p:cNvPr id="4" name="TextBox 12">
            <a:extLst>
              <a:ext uri="{FF2B5EF4-FFF2-40B4-BE49-F238E27FC236}">
                <a16:creationId xmlns:a16="http://schemas.microsoft.com/office/drawing/2014/main" id="{CEDCD2E8-C050-63F2-D154-91FA56DD08D8}"/>
              </a:ext>
            </a:extLst>
          </p:cNvPr>
          <p:cNvSpPr txBox="1"/>
          <p:nvPr/>
        </p:nvSpPr>
        <p:spPr>
          <a:xfrm>
            <a:off x="400049" y="7749978"/>
            <a:ext cx="14820900" cy="848694"/>
          </a:xfrm>
          <a:prstGeom prst="rect">
            <a:avLst/>
          </a:prstGeom>
        </p:spPr>
        <p:txBody>
          <a:bodyPr wrap="square" lIns="0" tIns="0" rIns="0" bIns="0" rtlCol="0" anchor="t">
            <a:spAutoFit/>
          </a:bodyPr>
          <a:lstStyle/>
          <a:p>
            <a:pPr algn="ctr">
              <a:lnSpc>
                <a:spcPts val="3359"/>
              </a:lnSpc>
            </a:pPr>
            <a:r>
              <a:rPr lang="en-US" sz="2800" i="1" dirty="0">
                <a:solidFill>
                  <a:srgbClr val="000000"/>
                </a:solidFill>
                <a:latin typeface="Gill Sans MT" panose="020B0502020104020203" pitchFamily="34" charset="0"/>
              </a:rPr>
              <a:t>Feel free to adapt, use, and share the example messages listed above and use </a:t>
            </a:r>
          </a:p>
          <a:p>
            <a:pPr algn="ctr">
              <a:lnSpc>
                <a:spcPts val="3359"/>
              </a:lnSpc>
            </a:pPr>
            <a:r>
              <a:rPr lang="en-US" sz="2800" i="1" dirty="0">
                <a:solidFill>
                  <a:srgbClr val="000000"/>
                </a:solidFill>
                <a:latin typeface="Gill Sans MT" panose="020B0502020104020203" pitchFamily="34" charset="0"/>
              </a:rPr>
              <a:t>#WorldBDDay #EveryJourneyMatters #AwarenessWithoutStigma</a:t>
            </a:r>
          </a:p>
        </p:txBody>
      </p:sp>
      <p:sp>
        <p:nvSpPr>
          <p:cNvPr id="10" name="TextBox 10"/>
          <p:cNvSpPr txBox="1"/>
          <p:nvPr/>
        </p:nvSpPr>
        <p:spPr>
          <a:xfrm>
            <a:off x="1468548" y="649011"/>
            <a:ext cx="12683905" cy="1040991"/>
          </a:xfrm>
          <a:prstGeom prst="rect">
            <a:avLst/>
          </a:prstGeom>
        </p:spPr>
        <p:txBody>
          <a:bodyPr wrap="square" lIns="0" tIns="0" rIns="0" bIns="0" rtlCol="0" anchor="t">
            <a:spAutoFit/>
          </a:bodyPr>
          <a:lstStyle/>
          <a:p>
            <a:pPr algn="ctr">
              <a:lnSpc>
                <a:spcPts val="8539"/>
              </a:lnSpc>
            </a:pPr>
            <a:r>
              <a:rPr lang="en-US" sz="6600" dirty="0">
                <a:solidFill>
                  <a:schemeClr val="accent5"/>
                </a:solidFill>
                <a:latin typeface="Constantia" panose="02030602050306030303" pitchFamily="18" charset="0"/>
              </a:rPr>
              <a:t>Key Messaging cont.</a:t>
            </a:r>
          </a:p>
        </p:txBody>
      </p:sp>
    </p:spTree>
    <p:extLst>
      <p:ext uri="{BB962C8B-B14F-4D97-AF65-F5344CB8AC3E}">
        <p14:creationId xmlns:p14="http://schemas.microsoft.com/office/powerpoint/2010/main" val="139569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2" name="Rectangle 1">
            <a:extLst>
              <a:ext uri="{FF2B5EF4-FFF2-40B4-BE49-F238E27FC236}">
                <a16:creationId xmlns:a16="http://schemas.microsoft.com/office/drawing/2014/main" id="{83182974-7BBA-30A5-9357-3BCC33090350}"/>
              </a:ext>
            </a:extLst>
          </p:cNvPr>
          <p:cNvSpPr/>
          <p:nvPr/>
        </p:nvSpPr>
        <p:spPr>
          <a:xfrm>
            <a:off x="266700" y="1612407"/>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2038350"/>
            <a:ext cx="12683905" cy="4703852"/>
          </a:xfrm>
          <a:prstGeom prst="rect">
            <a:avLst/>
          </a:prstGeom>
          <a:noFill/>
        </p:spPr>
        <p:txBody>
          <a:bodyPr wrap="square" rtlCol="0">
            <a:spAutoFit/>
          </a:bodyPr>
          <a:lstStyle/>
          <a:p>
            <a:pPr marL="410209" lvl="1" indent="-205105">
              <a:spcBef>
                <a:spcPts val="600"/>
              </a:spcBef>
              <a:spcAft>
                <a:spcPts val="800"/>
              </a:spcAft>
              <a:buFont typeface="Arial"/>
              <a:buChar char="•"/>
            </a:pPr>
            <a:r>
              <a:rPr lang="en-US" sz="3200" dirty="0">
                <a:solidFill>
                  <a:srgbClr val="000000"/>
                </a:solidFill>
                <a:latin typeface="Gill Sans MT" panose="020B0502020104020203" pitchFamily="34" charset="0"/>
              </a:rPr>
              <a:t>While “birth defect” is a medical term, it doesn’t mean that an individual is “defective.” Instead, it refers to health conditions that develop in a baby before birth. Partner with us on March 3rd in raising #AwarenessWithout Stigma about birth defects. Learn more at:  </a:t>
            </a:r>
            <a:r>
              <a:rPr lang="en-US" sz="3200" dirty="0">
                <a:solidFill>
                  <a:srgbClr val="000000"/>
                </a:solidFill>
                <a:latin typeface="Gill Sans MT" panose="020B0502020104020203" pitchFamily="34" charset="0"/>
                <a:hlinkClick r:id="rId4"/>
              </a:rPr>
              <a:t>www.worldbirthdefectsday.org</a:t>
            </a:r>
            <a:r>
              <a:rPr lang="en-US" sz="3200" dirty="0">
                <a:solidFill>
                  <a:srgbClr val="000000"/>
                </a:solidFill>
                <a:latin typeface="Gill Sans MT" panose="020B0502020104020203" pitchFamily="34" charset="0"/>
              </a:rPr>
              <a:t>. </a:t>
            </a:r>
          </a:p>
          <a:p>
            <a:pPr marL="410209" lvl="1" indent="-205105">
              <a:spcBef>
                <a:spcPts val="600"/>
              </a:spcBef>
              <a:spcAft>
                <a:spcPts val="800"/>
              </a:spcAft>
              <a:buFont typeface="Arial"/>
              <a:buChar char="•"/>
            </a:pPr>
            <a:r>
              <a:rPr lang="en-US" sz="3200" dirty="0">
                <a:solidFill>
                  <a:srgbClr val="000000"/>
                </a:solidFill>
                <a:latin typeface="Gill Sans MT" panose="020B0502020104020203" pitchFamily="34" charset="0"/>
              </a:rPr>
              <a:t>Birth defects affect individuals, family, friends, and communities. That’s why #EveryJourneyMatters. Join us on March 3rd for #WorldBDDay to raise one voice across the globe for birth defect awareness. Learn more at:  www.worldbirthdefectsday.org.</a:t>
            </a:r>
          </a:p>
        </p:txBody>
      </p:sp>
      <p:sp>
        <p:nvSpPr>
          <p:cNvPr id="4" name="TextBox 12">
            <a:extLst>
              <a:ext uri="{FF2B5EF4-FFF2-40B4-BE49-F238E27FC236}">
                <a16:creationId xmlns:a16="http://schemas.microsoft.com/office/drawing/2014/main" id="{CEDCD2E8-C050-63F2-D154-91FA56DD08D8}"/>
              </a:ext>
            </a:extLst>
          </p:cNvPr>
          <p:cNvSpPr txBox="1"/>
          <p:nvPr/>
        </p:nvSpPr>
        <p:spPr>
          <a:xfrm>
            <a:off x="400049" y="7749978"/>
            <a:ext cx="14820900" cy="848694"/>
          </a:xfrm>
          <a:prstGeom prst="rect">
            <a:avLst/>
          </a:prstGeom>
        </p:spPr>
        <p:txBody>
          <a:bodyPr wrap="square" lIns="0" tIns="0" rIns="0" bIns="0" rtlCol="0" anchor="t">
            <a:spAutoFit/>
          </a:bodyPr>
          <a:lstStyle/>
          <a:p>
            <a:pPr algn="ctr">
              <a:lnSpc>
                <a:spcPts val="3359"/>
              </a:lnSpc>
            </a:pPr>
            <a:r>
              <a:rPr lang="en-US" sz="2800" i="1" dirty="0">
                <a:solidFill>
                  <a:srgbClr val="000000"/>
                </a:solidFill>
                <a:latin typeface="Gill Sans MT" panose="020B0502020104020203" pitchFamily="34" charset="0"/>
              </a:rPr>
              <a:t>Feel free to adapt, use, and share the example messages listed above and use </a:t>
            </a:r>
          </a:p>
          <a:p>
            <a:pPr algn="ctr">
              <a:lnSpc>
                <a:spcPts val="3359"/>
              </a:lnSpc>
            </a:pPr>
            <a:r>
              <a:rPr lang="en-US" sz="2800" i="1" dirty="0">
                <a:solidFill>
                  <a:srgbClr val="000000"/>
                </a:solidFill>
                <a:latin typeface="Gill Sans MT" panose="020B0502020104020203" pitchFamily="34" charset="0"/>
              </a:rPr>
              <a:t>#WorldBDDay #EveryJourneyMatters #AwarenessWithoutStigma</a:t>
            </a:r>
          </a:p>
        </p:txBody>
      </p:sp>
      <p:sp>
        <p:nvSpPr>
          <p:cNvPr id="10" name="TextBox 10"/>
          <p:cNvSpPr txBox="1"/>
          <p:nvPr/>
        </p:nvSpPr>
        <p:spPr>
          <a:xfrm>
            <a:off x="1468548" y="649011"/>
            <a:ext cx="12683905" cy="1040991"/>
          </a:xfrm>
          <a:prstGeom prst="rect">
            <a:avLst/>
          </a:prstGeom>
        </p:spPr>
        <p:txBody>
          <a:bodyPr wrap="square" lIns="0" tIns="0" rIns="0" bIns="0" rtlCol="0" anchor="t">
            <a:spAutoFit/>
          </a:bodyPr>
          <a:lstStyle/>
          <a:p>
            <a:pPr algn="ctr">
              <a:lnSpc>
                <a:spcPts val="8539"/>
              </a:lnSpc>
            </a:pPr>
            <a:r>
              <a:rPr lang="en-US" sz="6600" dirty="0">
                <a:solidFill>
                  <a:schemeClr val="accent5"/>
                </a:solidFill>
                <a:latin typeface="Constantia" panose="02030602050306030303" pitchFamily="18" charset="0"/>
              </a:rPr>
              <a:t>Key Messaging cont.</a:t>
            </a:r>
          </a:p>
        </p:txBody>
      </p:sp>
    </p:spTree>
    <p:extLst>
      <p:ext uri="{BB962C8B-B14F-4D97-AF65-F5344CB8AC3E}">
        <p14:creationId xmlns:p14="http://schemas.microsoft.com/office/powerpoint/2010/main" val="394119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p">
            <a:extLst>
              <a:ext uri="{FF2B5EF4-FFF2-40B4-BE49-F238E27FC236}">
                <a16:creationId xmlns:a16="http://schemas.microsoft.com/office/drawing/2014/main" id="{2972D27B-F64F-BC7B-A2B4-FECE5AFBD867}"/>
              </a:ext>
            </a:extLst>
          </p:cNvPr>
          <p:cNvPicPr>
            <a:picLocks noGrp="1" noRot="1" noChangeAspect="1" noMove="1" noResize="1" noEditPoints="1" noAdjustHandles="1" noChangeArrowheads="1" noChangeShapeType="1" noCrop="1"/>
          </p:cNvPicPr>
          <p:nvPr/>
        </p:nvPicPr>
        <p:blipFill rotWithShape="1">
          <a:blip r:embed="rId2" cstate="screen">
            <a:alphaModFix amt="35000"/>
            <a:extLst>
              <a:ext uri="{BEBA8EAE-BF5A-486C-A8C5-ECC9F3942E4B}">
                <a14:imgProps xmlns:a14="http://schemas.microsoft.com/office/drawing/2010/main">
                  <a14:imgLayer r:embed="rId3">
                    <a14:imgEffect>
                      <a14:artisticCement/>
                    </a14:imgEffect>
                    <a14:imgEffect>
                      <a14:saturation sat="66000"/>
                    </a14:imgEffect>
                  </a14:imgLayer>
                </a14:imgProps>
              </a:ext>
              <a:ext uri="{28A0092B-C50C-407E-A947-70E740481C1C}">
                <a14:useLocalDpi xmlns:a14="http://schemas.microsoft.com/office/drawing/2010/main"/>
              </a:ext>
            </a:extLst>
          </a:blip>
          <a:srcRect/>
          <a:stretch/>
        </p:blipFill>
        <p:spPr>
          <a:xfrm>
            <a:off x="0" y="-19049"/>
            <a:ext cx="15621000" cy="8820150"/>
          </a:xfrm>
          <a:prstGeom prst="rect">
            <a:avLst/>
          </a:prstGeom>
        </p:spPr>
      </p:pic>
      <p:sp>
        <p:nvSpPr>
          <p:cNvPr id="2" name="Rectangle 1">
            <a:extLst>
              <a:ext uri="{FF2B5EF4-FFF2-40B4-BE49-F238E27FC236}">
                <a16:creationId xmlns:a16="http://schemas.microsoft.com/office/drawing/2014/main" id="{0D6A7678-6522-8966-BA72-D3E0C0FF13E2}"/>
              </a:ext>
            </a:extLst>
          </p:cNvPr>
          <p:cNvSpPr>
            <a:spLocks noGrp="1" noRot="1" noMove="1" noResize="1" noEditPoints="1" noAdjustHandles="1" noChangeArrowheads="1" noChangeShapeType="1"/>
          </p:cNvSpPr>
          <p:nvPr/>
        </p:nvSpPr>
        <p:spPr>
          <a:xfrm>
            <a:off x="266700" y="1612407"/>
            <a:ext cx="15087600" cy="71886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6B7EE57-DE3C-799D-560C-496D61C8C4CB}"/>
              </a:ext>
            </a:extLst>
          </p:cNvPr>
          <p:cNvSpPr txBox="1"/>
          <p:nvPr/>
        </p:nvSpPr>
        <p:spPr>
          <a:xfrm>
            <a:off x="1468547" y="2038350"/>
            <a:ext cx="12683905" cy="5386090"/>
          </a:xfrm>
          <a:prstGeom prst="rect">
            <a:avLst/>
          </a:prstGeom>
          <a:noFill/>
        </p:spPr>
        <p:txBody>
          <a:bodyPr wrap="square" rtlCol="0">
            <a:spAutoFit/>
          </a:bodyPr>
          <a:lstStyle/>
          <a:p>
            <a:pPr marL="827406" lvl="1" indent="-514350">
              <a:spcBef>
                <a:spcPts val="1200"/>
              </a:spcBef>
              <a:spcAft>
                <a:spcPts val="1200"/>
              </a:spcAft>
              <a:buAutoNum type="arabicPeriod"/>
            </a:pPr>
            <a:r>
              <a:rPr lang="en-US" sz="3300" dirty="0">
                <a:solidFill>
                  <a:srgbClr val="000000"/>
                </a:solidFill>
                <a:latin typeface="Gill Sans MT" panose="020B0502020104020203" pitchFamily="34" charset="0"/>
              </a:rPr>
              <a:t>Be active on social media! Use #WorldBDDay #EveryJourneyMatters and #AwarenessWithoutStigma.</a:t>
            </a:r>
          </a:p>
          <a:p>
            <a:pPr marL="827406" lvl="1" indent="-514350">
              <a:spcBef>
                <a:spcPts val="1200"/>
              </a:spcBef>
              <a:spcAft>
                <a:spcPts val="1200"/>
              </a:spcAft>
              <a:buAutoNum type="arabicPeriod"/>
            </a:pPr>
            <a:r>
              <a:rPr lang="en-US" sz="3300" dirty="0">
                <a:solidFill>
                  <a:srgbClr val="000000"/>
                </a:solidFill>
                <a:latin typeface="Gill Sans MT" panose="020B0502020104020203" pitchFamily="34" charset="0"/>
              </a:rPr>
              <a:t>Publicize World Birth Defects Day on your organization’s website.</a:t>
            </a:r>
          </a:p>
          <a:p>
            <a:pPr marL="827406" lvl="1" indent="-514350">
              <a:spcBef>
                <a:spcPts val="1200"/>
              </a:spcBef>
              <a:spcAft>
                <a:spcPts val="1200"/>
              </a:spcAft>
              <a:buAutoNum type="arabicPeriod"/>
            </a:pPr>
            <a:r>
              <a:rPr lang="en-US" sz="3300" dirty="0">
                <a:solidFill>
                  <a:srgbClr val="000000"/>
                </a:solidFill>
                <a:latin typeface="Gill Sans MT" panose="020B0502020104020203" pitchFamily="34" charset="0"/>
              </a:rPr>
              <a:t>Add the World Birth Defect Day logo and hashtag in your email signature.</a:t>
            </a:r>
          </a:p>
          <a:p>
            <a:pPr marL="827406" lvl="1" indent="-514350">
              <a:spcBef>
                <a:spcPts val="1200"/>
              </a:spcBef>
              <a:spcAft>
                <a:spcPts val="1200"/>
              </a:spcAft>
              <a:buAutoNum type="arabicPeriod"/>
            </a:pPr>
            <a:r>
              <a:rPr lang="en-US" sz="3300" dirty="0">
                <a:solidFill>
                  <a:srgbClr val="000000"/>
                </a:solidFill>
                <a:latin typeface="Gill Sans MT" panose="020B0502020104020203" pitchFamily="34" charset="0"/>
              </a:rPr>
              <a:t>Participate in “Add Yours” sticker on @WorldBDDay Instagram</a:t>
            </a:r>
          </a:p>
          <a:p>
            <a:pPr marL="827406" lvl="1" indent="-514350">
              <a:spcBef>
                <a:spcPts val="1200"/>
              </a:spcBef>
              <a:spcAft>
                <a:spcPts val="1200"/>
              </a:spcAft>
              <a:buAutoNum type="arabicPeriod"/>
            </a:pPr>
            <a:r>
              <a:rPr lang="en-US" sz="3300" dirty="0">
                <a:solidFill>
                  <a:srgbClr val="000000"/>
                </a:solidFill>
                <a:latin typeface="Gill Sans MT" panose="020B0502020104020203" pitchFamily="34" charset="0"/>
              </a:rPr>
              <a:t>Disseminate information about your organization’s activities in support of World Birth Defect Day.</a:t>
            </a:r>
          </a:p>
        </p:txBody>
      </p:sp>
      <p:sp>
        <p:nvSpPr>
          <p:cNvPr id="10" name="TextBox 10"/>
          <p:cNvSpPr txBox="1"/>
          <p:nvPr/>
        </p:nvSpPr>
        <p:spPr>
          <a:xfrm>
            <a:off x="1468548" y="649011"/>
            <a:ext cx="12683905" cy="1040991"/>
          </a:xfrm>
          <a:prstGeom prst="rect">
            <a:avLst/>
          </a:prstGeom>
        </p:spPr>
        <p:txBody>
          <a:bodyPr wrap="square" lIns="0" tIns="0" rIns="0" bIns="0" rtlCol="0" anchor="t">
            <a:spAutoFit/>
          </a:bodyPr>
          <a:lstStyle/>
          <a:p>
            <a:pPr algn="ctr">
              <a:lnSpc>
                <a:spcPts val="8539"/>
              </a:lnSpc>
            </a:pPr>
            <a:r>
              <a:rPr lang="en-US" sz="6600" dirty="0">
                <a:solidFill>
                  <a:schemeClr val="accent5"/>
                </a:solidFill>
                <a:latin typeface="Constantia" panose="02030602050306030303" pitchFamily="18" charset="0"/>
              </a:rPr>
              <a:t>Suggested Activities</a:t>
            </a:r>
          </a:p>
        </p:txBody>
      </p:sp>
    </p:spTree>
    <p:extLst>
      <p:ext uri="{BB962C8B-B14F-4D97-AF65-F5344CB8AC3E}">
        <p14:creationId xmlns:p14="http://schemas.microsoft.com/office/powerpoint/2010/main" val="1308695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10643</TotalTime>
  <Words>1126</Words>
  <Application>Microsoft Office PowerPoint</Application>
  <PresentationFormat>Custom</PresentationFormat>
  <Paragraphs>76</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WBDD23 Social Media Toolkit English</dc:title>
  <dc:creator>Mai, Cara (CDC/NCBDDD/DBDID)</dc:creator>
  <cp:lastModifiedBy>Mai, Cara (CDC/NCBDDD/DBDID)</cp:lastModifiedBy>
  <cp:revision>61</cp:revision>
  <dcterms:created xsi:type="dcterms:W3CDTF">2006-08-16T00:00:00Z</dcterms:created>
  <dcterms:modified xsi:type="dcterms:W3CDTF">2026-02-17T20:32:54Z</dcterms:modified>
  <dc:identifier>DAFSIMOIJqM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2024-01-10T19:57:02Z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55a7557b-aad5-4507-a577-cfb4a6646f3a</vt:lpwstr>
  </property>
  <property fmtid="{D5CDD505-2E9C-101B-9397-08002B2CF9AE}" pid="8" name="MSIP_Label_7b94a7b8-f06c-4dfe-bdcc-9b548fd58c31_ContentBits">
    <vt:lpwstr>0</vt:lpwstr>
  </property>
</Properties>
</file>